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7" r:id="rId2"/>
    <p:sldId id="259" r:id="rId3"/>
    <p:sldId id="260" r:id="rId4"/>
    <p:sldId id="265" r:id="rId5"/>
    <p:sldId id="266" r:id="rId6"/>
    <p:sldId id="267" r:id="rId7"/>
    <p:sldId id="261" r:id="rId8"/>
    <p:sldId id="262" r:id="rId9"/>
    <p:sldId id="263" r:id="rId10"/>
    <p:sldId id="264" r:id="rId11"/>
    <p:sldId id="268" r:id="rId12"/>
    <p:sldId id="291" r:id="rId13"/>
    <p:sldId id="292" r:id="rId14"/>
    <p:sldId id="293" r:id="rId15"/>
    <p:sldId id="269" r:id="rId16"/>
    <p:sldId id="270" r:id="rId17"/>
    <p:sldId id="271" r:id="rId18"/>
    <p:sldId id="290" r:id="rId19"/>
    <p:sldId id="272" r:id="rId20"/>
    <p:sldId id="273" r:id="rId21"/>
    <p:sldId id="275" r:id="rId22"/>
    <p:sldId id="276" r:id="rId23"/>
    <p:sldId id="280" r:id="rId24"/>
    <p:sldId id="278" r:id="rId25"/>
    <p:sldId id="279" r:id="rId26"/>
    <p:sldId id="282" r:id="rId27"/>
    <p:sldId id="283" r:id="rId28"/>
    <p:sldId id="284" r:id="rId29"/>
    <p:sldId id="285" r:id="rId30"/>
    <p:sldId id="286" r:id="rId31"/>
    <p:sldId id="287" r:id="rId32"/>
    <p:sldId id="288" r:id="rId33"/>
    <p:sldId id="289" r:id="rId34"/>
    <p:sldId id="281"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293" autoAdjust="0"/>
  </p:normalViewPr>
  <p:slideViewPr>
    <p:cSldViewPr>
      <p:cViewPr>
        <p:scale>
          <a:sx n="60" d="100"/>
          <a:sy n="60" d="100"/>
        </p:scale>
        <p:origin x="-3084" y="-516"/>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010C1F2-831B-4A34-8095-EBD16C2824D5}" type="datetimeFigureOut">
              <a:rPr lang="en-US" smtClean="0"/>
              <a:t>6/29/2015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F085D3F-C890-430B-959A-430EF7289EEF}" type="slidenum">
              <a:rPr lang="en-US" smtClean="0"/>
              <a:t>‹#›</a:t>
            </a:fld>
            <a:endParaRPr lang="en-US"/>
          </a:p>
        </p:txBody>
      </p:sp>
    </p:spTree>
    <p:extLst>
      <p:ext uri="{BB962C8B-B14F-4D97-AF65-F5344CB8AC3E}">
        <p14:creationId xmlns:p14="http://schemas.microsoft.com/office/powerpoint/2010/main" val="36558272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BE5CBE1-C802-4038-A1DC-EE3D4EB0EB64}" type="datetimeFigureOut">
              <a:rPr lang="en-US" smtClean="0"/>
              <a:t>6/29/2015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2C8B976-A9A7-49FF-BDAB-D7F55C5B9F2A}" type="slidenum">
              <a:rPr lang="en-US" smtClean="0"/>
              <a:t>‹#›</a:t>
            </a:fld>
            <a:endParaRPr lang="en-US"/>
          </a:p>
        </p:txBody>
      </p:sp>
    </p:spTree>
    <p:extLst>
      <p:ext uri="{BB962C8B-B14F-4D97-AF65-F5344CB8AC3E}">
        <p14:creationId xmlns:p14="http://schemas.microsoft.com/office/powerpoint/2010/main" val="28714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ctr">
              <a:tabLst>
                <a:tab pos="465887" algn="l"/>
              </a:tabLst>
            </a:pPr>
            <a:r>
              <a:rPr lang="en-US" b="1" u="none" strike="noStrike" dirty="0" smtClean="0">
                <a:effectLst/>
                <a:latin typeface="Arial" panose="020B0604020202020204" pitchFamily="34" charset="0"/>
                <a:ea typeface="Times New Roman"/>
                <a:cs typeface="Arial" panose="020B0604020202020204" pitchFamily="34" charset="0"/>
              </a:rPr>
              <a:t>Agenda for Training</a:t>
            </a:r>
          </a:p>
          <a:p>
            <a:pPr marL="174708" indent="-174708">
              <a:buFont typeface="Arial" panose="020B0604020202020204" pitchFamily="34" charset="0"/>
              <a:buChar char="•"/>
              <a:tabLst>
                <a:tab pos="465887" algn="l"/>
              </a:tabLst>
            </a:pPr>
            <a:r>
              <a:rPr lang="en-US" b="1" u="none" strike="noStrike" dirty="0" smtClean="0">
                <a:effectLst/>
                <a:latin typeface="Arial" panose="020B0604020202020204" pitchFamily="34" charset="0"/>
                <a:ea typeface="Times New Roman"/>
                <a:cs typeface="Arial" panose="020B0604020202020204" pitchFamily="34" charset="0"/>
              </a:rPr>
              <a:t>Introduction &amp; Welcome</a:t>
            </a:r>
          </a:p>
          <a:p>
            <a:pPr>
              <a:tabLst>
                <a:tab pos="465887" algn="l"/>
              </a:tabLst>
            </a:pPr>
            <a:endParaRPr lang="en-US" dirty="0">
              <a:latin typeface="Arial" panose="020B0604020202020204" pitchFamily="34" charset="0"/>
              <a:ea typeface="Times New Roman"/>
              <a:cs typeface="Arial" panose="020B0604020202020204" pitchFamily="34" charset="0"/>
            </a:endParaRPr>
          </a:p>
          <a:p>
            <a:pPr marL="174708" indent="-174708">
              <a:buFont typeface="Arial" panose="020B0604020202020204" pitchFamily="34" charset="0"/>
              <a:buChar char="•"/>
              <a:tabLst>
                <a:tab pos="465887" algn="l"/>
              </a:tabLst>
            </a:pPr>
            <a:r>
              <a:rPr lang="en-US" b="1" u="none" strike="noStrike" dirty="0" smtClean="0">
                <a:effectLst/>
                <a:latin typeface="Arial" panose="020B0604020202020204" pitchFamily="34" charset="0"/>
                <a:ea typeface="Times New Roman"/>
                <a:cs typeface="Arial" panose="020B0604020202020204" pitchFamily="34" charset="0"/>
              </a:rPr>
              <a:t>Identifying Life Threatening Emergencies</a:t>
            </a:r>
          </a:p>
          <a:p>
            <a:pPr marL="757066" lvl="1" indent="-291179" algn="just">
              <a:buFont typeface="+mj-lt"/>
              <a:buAutoNum type="alphaLcPeriod"/>
              <a:tabLst>
                <a:tab pos="931774" algn="l"/>
                <a:tab pos="1514132" algn="l"/>
                <a:tab pos="1630604" algn="l"/>
              </a:tabLst>
            </a:pPr>
            <a:r>
              <a:rPr lang="en-US" dirty="0" smtClean="0">
                <a:effectLst/>
                <a:latin typeface="Arial" panose="020B0604020202020204" pitchFamily="34" charset="0"/>
                <a:ea typeface="Times New Roman"/>
                <a:cs typeface="Arial" panose="020B0604020202020204" pitchFamily="34" charset="0"/>
              </a:rPr>
              <a:t>Responsibilities &amp; Quality Care</a:t>
            </a:r>
          </a:p>
          <a:p>
            <a:pPr marL="757066" lvl="1" indent="-291179" algn="just">
              <a:buFont typeface="+mj-lt"/>
              <a:buAutoNum type="alphaLcPeriod"/>
              <a:tabLst>
                <a:tab pos="931774" algn="l"/>
                <a:tab pos="1514132" algn="l"/>
                <a:tab pos="1630604" algn="l"/>
              </a:tabLst>
            </a:pPr>
            <a:r>
              <a:rPr lang="en-US" dirty="0" smtClean="0">
                <a:effectLst/>
                <a:latin typeface="Arial" panose="020B0604020202020204" pitchFamily="34" charset="0"/>
                <a:ea typeface="Times New Roman"/>
                <a:cs typeface="Arial" panose="020B0604020202020204" pitchFamily="34" charset="0"/>
              </a:rPr>
              <a:t>Identifying Health Threatening Conditions</a:t>
            </a:r>
          </a:p>
          <a:p>
            <a:pPr marL="757066" lvl="1" indent="-291179" algn="just">
              <a:buFont typeface="+mj-lt"/>
              <a:buAutoNum type="alphaLcPeriod"/>
              <a:tabLst>
                <a:tab pos="931774" algn="l"/>
                <a:tab pos="1514132" algn="l"/>
                <a:tab pos="1630604" algn="l"/>
              </a:tabLst>
            </a:pPr>
            <a:r>
              <a:rPr lang="en-US" dirty="0" smtClean="0">
                <a:effectLst/>
                <a:latin typeface="Arial" panose="020B0604020202020204" pitchFamily="34" charset="0"/>
                <a:ea typeface="Times New Roman"/>
                <a:cs typeface="Arial" panose="020B0604020202020204" pitchFamily="34" charset="0"/>
              </a:rPr>
              <a:t>Distinguishing Health Threatening vs. Life Threatening Emergencies</a:t>
            </a:r>
          </a:p>
          <a:p>
            <a:pPr marL="757066" lvl="1" indent="-291179" algn="just">
              <a:buFont typeface="+mj-lt"/>
              <a:buAutoNum type="alphaLcPeriod"/>
              <a:tabLst>
                <a:tab pos="931774" algn="l"/>
                <a:tab pos="1514132" algn="l"/>
                <a:tab pos="1630604" algn="l"/>
              </a:tabLst>
            </a:pPr>
            <a:r>
              <a:rPr lang="en-US" dirty="0" smtClean="0">
                <a:effectLst/>
                <a:latin typeface="Arial" panose="020B0604020202020204" pitchFamily="34" charset="0"/>
                <a:ea typeface="Times New Roman"/>
                <a:cs typeface="Arial" panose="020B0604020202020204" pitchFamily="34" charset="0"/>
              </a:rPr>
              <a:t>When to Call 9-1-1</a:t>
            </a:r>
          </a:p>
          <a:p>
            <a:pPr marL="757066" lvl="1" indent="-291179" algn="just">
              <a:buFont typeface="+mj-lt"/>
              <a:buAutoNum type="alphaLcPeriod"/>
              <a:tabLst>
                <a:tab pos="931774" algn="l"/>
                <a:tab pos="1514132" algn="l"/>
                <a:tab pos="1630604" algn="l"/>
              </a:tabLst>
            </a:pPr>
            <a:r>
              <a:rPr lang="en-US" dirty="0" smtClean="0">
                <a:effectLst/>
                <a:latin typeface="Arial" panose="020B0604020202020204" pitchFamily="34" charset="0"/>
                <a:ea typeface="Times New Roman"/>
                <a:cs typeface="Arial" panose="020B0604020202020204" pitchFamily="34" charset="0"/>
              </a:rPr>
              <a:t>What to tell 911 Operators</a:t>
            </a:r>
          </a:p>
          <a:p>
            <a:pPr marL="1630604" indent="-698830" algn="just">
              <a:tabLst>
                <a:tab pos="1514132" algn="l"/>
              </a:tabLst>
            </a:pPr>
            <a:r>
              <a:rPr lang="en-US" dirty="0" smtClean="0">
                <a:effectLst/>
                <a:latin typeface="Arial" panose="020B0604020202020204" pitchFamily="34" charset="0"/>
                <a:ea typeface="Times New Roman"/>
                <a:cs typeface="Arial" panose="020B0604020202020204" pitchFamily="34" charset="0"/>
              </a:rPr>
              <a:t> </a:t>
            </a:r>
          </a:p>
          <a:p>
            <a:pPr marL="174708" indent="-174708" algn="just">
              <a:buFont typeface="Arial" panose="020B0604020202020204" pitchFamily="34" charset="0"/>
              <a:buChar char="•"/>
              <a:tabLst>
                <a:tab pos="465887" algn="l"/>
                <a:tab pos="1514132" algn="l"/>
              </a:tabLst>
            </a:pPr>
            <a:r>
              <a:rPr lang="en-US" b="1" u="none" strike="noStrike" dirty="0" smtClean="0">
                <a:effectLst/>
                <a:latin typeface="Arial" panose="020B0604020202020204" pitchFamily="34" charset="0"/>
                <a:ea typeface="Times New Roman"/>
                <a:cs typeface="Arial" panose="020B0604020202020204" pitchFamily="34" charset="0"/>
              </a:rPr>
              <a:t>Scenario Group Activity</a:t>
            </a:r>
            <a:r>
              <a:rPr lang="en-US" b="1" dirty="0">
                <a:latin typeface="Arial" panose="020B0604020202020204" pitchFamily="34" charset="0"/>
                <a:ea typeface="Times New Roman"/>
                <a:cs typeface="Arial" panose="020B0604020202020204" pitchFamily="34" charset="0"/>
              </a:rPr>
              <a:t> </a:t>
            </a:r>
            <a:r>
              <a:rPr lang="en-US" b="1" dirty="0" smtClean="0">
                <a:latin typeface="Arial" panose="020B0604020202020204" pitchFamily="34" charset="0"/>
                <a:ea typeface="Times New Roman"/>
                <a:cs typeface="Arial" panose="020B0604020202020204" pitchFamily="34" charset="0"/>
              </a:rPr>
              <a:t>&amp; </a:t>
            </a:r>
            <a:r>
              <a:rPr lang="en-US" b="1" u="none" strike="noStrike" dirty="0" smtClean="0">
                <a:effectLst/>
                <a:latin typeface="Arial" panose="020B0604020202020204" pitchFamily="34" charset="0"/>
                <a:ea typeface="Times New Roman"/>
                <a:cs typeface="Arial" panose="020B0604020202020204" pitchFamily="34" charset="0"/>
              </a:rPr>
              <a:t>Review</a:t>
            </a:r>
          </a:p>
          <a:p>
            <a:pPr marL="0" indent="0" algn="just">
              <a:buFont typeface="Arial" panose="020B0604020202020204" pitchFamily="34" charset="0"/>
              <a:buNone/>
              <a:tabLst>
                <a:tab pos="465887" algn="l"/>
                <a:tab pos="1514132" algn="l"/>
              </a:tabLst>
            </a:pPr>
            <a:endParaRPr lang="en-US" b="1" dirty="0">
              <a:latin typeface="Arial" panose="020B0604020202020204" pitchFamily="34" charset="0"/>
              <a:ea typeface="Times New Roman"/>
              <a:cs typeface="Arial" panose="020B0604020202020204" pitchFamily="34" charset="0"/>
            </a:endParaRPr>
          </a:p>
          <a:p>
            <a:pPr marL="174708" indent="-174708" algn="just">
              <a:buFont typeface="Arial" panose="020B0604020202020204" pitchFamily="34" charset="0"/>
              <a:buChar char="•"/>
              <a:tabLst>
                <a:tab pos="465887" algn="l"/>
                <a:tab pos="1514132" algn="l"/>
              </a:tabLst>
            </a:pPr>
            <a:r>
              <a:rPr lang="en-US" b="1" u="none" strike="noStrike" dirty="0" smtClean="0">
                <a:effectLst/>
                <a:latin typeface="Arial" panose="020B0604020202020204" pitchFamily="34" charset="0"/>
                <a:ea typeface="Times New Roman"/>
                <a:cs typeface="Arial" panose="020B0604020202020204" pitchFamily="34" charset="0"/>
              </a:rPr>
              <a:t>Danielle’s Law</a:t>
            </a:r>
          </a:p>
          <a:p>
            <a:pPr marL="757066" lvl="1" indent="-291179" algn="just">
              <a:buFont typeface="+mj-lt"/>
              <a:buAutoNum type="alphaLcPeriod"/>
              <a:tabLst>
                <a:tab pos="931774" algn="l"/>
              </a:tabLst>
            </a:pPr>
            <a:r>
              <a:rPr lang="en-US" dirty="0" smtClean="0">
                <a:effectLst/>
                <a:latin typeface="Arial" panose="020B0604020202020204" pitchFamily="34" charset="0"/>
                <a:ea typeface="Times New Roman"/>
                <a:cs typeface="Arial" panose="020B0604020202020204" pitchFamily="34" charset="0"/>
              </a:rPr>
              <a:t>Brief</a:t>
            </a:r>
            <a:r>
              <a:rPr lang="en-US" baseline="0" dirty="0" smtClean="0">
                <a:effectLst/>
                <a:latin typeface="Arial" panose="020B0604020202020204" pitchFamily="34" charset="0"/>
                <a:ea typeface="Times New Roman"/>
                <a:cs typeface="Arial" panose="020B0604020202020204" pitchFamily="34" charset="0"/>
              </a:rPr>
              <a:t> Background</a:t>
            </a:r>
            <a:endParaRPr lang="en-US" dirty="0" smtClean="0">
              <a:effectLst/>
              <a:latin typeface="Arial" panose="020B0604020202020204" pitchFamily="34" charset="0"/>
              <a:ea typeface="Times New Roman"/>
              <a:cs typeface="Arial" panose="020B0604020202020204" pitchFamily="34" charset="0"/>
            </a:endParaRPr>
          </a:p>
          <a:p>
            <a:pPr marL="757066" lvl="1" indent="-291179" algn="just">
              <a:buFont typeface="+mj-lt"/>
              <a:buAutoNum type="alphaLcPeriod"/>
              <a:tabLst>
                <a:tab pos="931774" algn="l"/>
                <a:tab pos="1514132" algn="l"/>
              </a:tabLst>
            </a:pPr>
            <a:r>
              <a:rPr lang="en-US" dirty="0" smtClean="0">
                <a:effectLst/>
                <a:latin typeface="Arial" panose="020B0604020202020204" pitchFamily="34" charset="0"/>
                <a:ea typeface="Times New Roman"/>
                <a:cs typeface="Arial" panose="020B0604020202020204" pitchFamily="34" charset="0"/>
              </a:rPr>
              <a:t>Staff Responsibilities</a:t>
            </a:r>
          </a:p>
          <a:p>
            <a:pPr marL="757066" lvl="1" indent="-291179" algn="just">
              <a:buFont typeface="+mj-lt"/>
              <a:buAutoNum type="alphaLcPeriod"/>
              <a:tabLst>
                <a:tab pos="931774" algn="l"/>
                <a:tab pos="1514132" algn="l"/>
              </a:tabLst>
            </a:pPr>
            <a:r>
              <a:rPr lang="en-US" dirty="0" smtClean="0">
                <a:effectLst/>
                <a:latin typeface="Arial" panose="020B0604020202020204" pitchFamily="34" charset="0"/>
                <a:ea typeface="Times New Roman"/>
                <a:cs typeface="Arial" panose="020B0604020202020204" pitchFamily="34" charset="0"/>
              </a:rPr>
              <a:t>Employer/Provider Responsibilities</a:t>
            </a:r>
          </a:p>
          <a:p>
            <a:pPr marL="757066" lvl="1" indent="-291179" algn="just">
              <a:buFont typeface="+mj-lt"/>
              <a:buAutoNum type="alphaLcPeriod"/>
              <a:tabLst>
                <a:tab pos="931774" algn="l"/>
                <a:tab pos="1514132" algn="l"/>
              </a:tabLst>
            </a:pPr>
            <a:r>
              <a:rPr lang="en-US" dirty="0" smtClean="0">
                <a:effectLst/>
                <a:latin typeface="Arial" panose="020B0604020202020204" pitchFamily="34" charset="0"/>
                <a:ea typeface="Times New Roman"/>
                <a:cs typeface="Arial" panose="020B0604020202020204" pitchFamily="34" charset="0"/>
              </a:rPr>
              <a:t>DHS Responsibilities</a:t>
            </a:r>
          </a:p>
          <a:p>
            <a:pPr marL="757066" lvl="1" indent="-291179" algn="just">
              <a:buFont typeface="+mj-lt"/>
              <a:buAutoNum type="alphaLcPeriod"/>
              <a:tabLst>
                <a:tab pos="931774" algn="l"/>
                <a:tab pos="1514132" algn="l"/>
                <a:tab pos="1630604" algn="l"/>
              </a:tabLst>
            </a:pPr>
            <a:r>
              <a:rPr lang="en-US" dirty="0" smtClean="0">
                <a:effectLst/>
                <a:latin typeface="Arial" panose="020B0604020202020204" pitchFamily="34" charset="0"/>
                <a:ea typeface="Times New Roman"/>
                <a:cs typeface="Arial" panose="020B0604020202020204" pitchFamily="34" charset="0"/>
              </a:rPr>
              <a:t>Penalties &amp; Review of Alleged Violations</a:t>
            </a:r>
          </a:p>
          <a:p>
            <a:pPr marL="1630604" algn="just"/>
            <a:r>
              <a:rPr lang="en-US" dirty="0" smtClean="0">
                <a:effectLst/>
                <a:latin typeface="Arial" panose="020B0604020202020204" pitchFamily="34" charset="0"/>
                <a:ea typeface="Times New Roman"/>
                <a:cs typeface="Arial" panose="020B0604020202020204" pitchFamily="34" charset="0"/>
              </a:rPr>
              <a:t> </a:t>
            </a:r>
          </a:p>
          <a:p>
            <a:pPr marL="174708" indent="-174708" algn="just">
              <a:buFont typeface="Arial" panose="020B0604020202020204" pitchFamily="34" charset="0"/>
              <a:buChar char="•"/>
              <a:tabLst>
                <a:tab pos="465887" algn="l"/>
                <a:tab pos="1514132" algn="l"/>
              </a:tabLst>
            </a:pPr>
            <a:r>
              <a:rPr lang="en-US" b="1" u="none" strike="noStrike" dirty="0" smtClean="0">
                <a:effectLst/>
                <a:latin typeface="Arial" panose="020B0604020202020204" pitchFamily="34" charset="0"/>
                <a:ea typeface="Times New Roman"/>
                <a:cs typeface="Arial" panose="020B0604020202020204" pitchFamily="34" charset="0"/>
              </a:rPr>
              <a:t>Review</a:t>
            </a:r>
            <a:r>
              <a:rPr lang="en-US" b="1" u="none" strike="noStrike" baseline="0" dirty="0" smtClean="0">
                <a:effectLst/>
                <a:latin typeface="Arial" panose="020B0604020202020204" pitchFamily="34" charset="0"/>
                <a:ea typeface="Times New Roman"/>
                <a:cs typeface="Arial" panose="020B0604020202020204" pitchFamily="34" charset="0"/>
              </a:rPr>
              <a:t> &amp; Quiz</a:t>
            </a:r>
            <a:endParaRPr lang="en-US" b="1" dirty="0">
              <a:latin typeface="Arial" panose="020B0604020202020204" pitchFamily="34" charset="0"/>
              <a:ea typeface="Times New Roman"/>
              <a:cs typeface="Arial" panose="020B0604020202020204" pitchFamily="34" charset="0"/>
            </a:endParaRPr>
          </a:p>
          <a:p>
            <a:pPr marL="174708" indent="-174708" algn="just">
              <a:buFont typeface="Arial" panose="020B0604020202020204" pitchFamily="34" charset="0"/>
              <a:buChar char="•"/>
              <a:tabLst>
                <a:tab pos="465887" algn="l"/>
                <a:tab pos="1514132" algn="l"/>
              </a:tabLst>
            </a:pPr>
            <a:r>
              <a:rPr lang="en-US" b="1" u="none" strike="noStrike" dirty="0" smtClean="0">
                <a:effectLst/>
                <a:latin typeface="Arial" panose="020B0604020202020204" pitchFamily="34" charset="0"/>
                <a:ea typeface="Times New Roman"/>
                <a:cs typeface="Arial" panose="020B0604020202020204" pitchFamily="34" charset="0"/>
              </a:rPr>
              <a:t>Wrap Up - Evaluation and Acknowledgement Form</a:t>
            </a:r>
            <a:endParaRPr lang="en-US" b="1" dirty="0">
              <a:latin typeface="Arial" panose="020B0604020202020204" pitchFamily="34" charset="0"/>
              <a:ea typeface="Times New Roman"/>
              <a:cs typeface="Arial" panose="020B0604020202020204" pitchFamily="34" charset="0"/>
            </a:endParaRPr>
          </a:p>
          <a:p>
            <a:pPr marL="174708" indent="-174708" algn="just">
              <a:buFont typeface="Arial" panose="020B0604020202020204" pitchFamily="34" charset="0"/>
              <a:buChar char="•"/>
              <a:tabLst>
                <a:tab pos="465887" algn="l"/>
                <a:tab pos="1514132" algn="l"/>
              </a:tabLst>
            </a:pPr>
            <a:r>
              <a:rPr lang="en-US" b="1" u="none" strike="noStrike" dirty="0" smtClean="0">
                <a:effectLst/>
                <a:latin typeface="Arial" panose="020B0604020202020204" pitchFamily="34" charset="0"/>
                <a:ea typeface="Times New Roman"/>
                <a:cs typeface="Arial" panose="020B0604020202020204" pitchFamily="34" charset="0"/>
              </a:rPr>
              <a:t>Distribute Certificates of Attendance</a:t>
            </a:r>
          </a:p>
          <a:p>
            <a:pPr eaLnBrk="1" hangingPunct="1"/>
            <a:endParaRPr lang="en-US" altLang="en-US" sz="1600" dirty="0"/>
          </a:p>
          <a:p>
            <a:pPr algn="r" eaLnBrk="1" hangingPunct="1"/>
            <a:endParaRPr lang="en-US" altLang="en-US" dirty="0" smtClean="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10</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smtClean="0">
                <a:ln>
                  <a:noFill/>
                </a:ln>
                <a:solidFill>
                  <a:prstClr val="black"/>
                </a:solidFill>
                <a:effectLst/>
                <a:uLnTx/>
                <a:uFillTx/>
                <a:latin typeface="+mn-lt"/>
              </a:rPr>
              <a:t>Remember, in life threatening emergencies, call 9-1-1 first, </a:t>
            </a:r>
            <a:r>
              <a:rPr kumimoji="0" lang="en-US" altLang="en-US" sz="1800" b="0" i="0" u="none" strike="noStrike" kern="1200" cap="none" spc="0" normalizeH="0" baseline="0" noProof="0" dirty="0" smtClean="0">
                <a:ln>
                  <a:noFill/>
                </a:ln>
                <a:solidFill>
                  <a:prstClr val="black"/>
                </a:solidFill>
                <a:effectLst/>
                <a:uLnTx/>
                <a:uFillTx/>
                <a:latin typeface="+mn-lt"/>
              </a:rPr>
              <a:t>provide care and when possible, call </a:t>
            </a:r>
            <a:r>
              <a:rPr kumimoji="0" lang="en-US" altLang="en-US" sz="1800" b="0" i="0" u="none" strike="noStrike" kern="1200" cap="none" spc="0" normalizeH="0" baseline="0" noProof="0" dirty="0" smtClean="0">
                <a:ln>
                  <a:noFill/>
                </a:ln>
                <a:solidFill>
                  <a:prstClr val="black"/>
                </a:solidFill>
                <a:effectLst/>
                <a:uLnTx/>
                <a:uFillTx/>
                <a:latin typeface="+mn-lt"/>
              </a:rPr>
              <a:t>your supervisor. In non-life threatening emergencies, call your supervisor, then take appropriate action – which could include driving the person to the ER, calling a doctor, making an appointment to see a doctor, getting an “emergency” appointment at the PCP office the same day or next day, calling the pharmacy, having a nurse evaluate the person, etc.</a:t>
            </a:r>
          </a:p>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11</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12</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13</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14</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15</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16</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17</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kern="1200" cap="none" spc="0" normalizeH="0" baseline="0" noProof="0" dirty="0" smtClean="0">
              <a:ln>
                <a:noFill/>
              </a:ln>
              <a:solidFill>
                <a:prstClr val="black"/>
              </a:solidFill>
              <a:effectLst/>
              <a:uLnTx/>
              <a:uFillTx/>
              <a:latin typeface="+mn-lt"/>
            </a:endParaRPr>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18</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smtClean="0">
                <a:ln>
                  <a:noFill/>
                </a:ln>
                <a:solidFill>
                  <a:prstClr val="black"/>
                </a:solidFill>
                <a:effectLst/>
                <a:uLnTx/>
                <a:uFillTx/>
                <a:latin typeface="+mn-lt"/>
              </a:rPr>
              <a:t>Danielle’s Law was named after Danielle J. </a:t>
            </a:r>
            <a:r>
              <a:rPr kumimoji="0" lang="en-US" altLang="en-US" sz="1200" b="0" i="0" u="none" strike="noStrike" kern="1200" cap="none" spc="0" normalizeH="0" baseline="0" noProof="0" dirty="0" err="1" smtClean="0">
                <a:ln>
                  <a:noFill/>
                </a:ln>
                <a:solidFill>
                  <a:prstClr val="black"/>
                </a:solidFill>
                <a:effectLst/>
                <a:uLnTx/>
                <a:uFillTx/>
                <a:latin typeface="+mn-lt"/>
              </a:rPr>
              <a:t>Gruskowski</a:t>
            </a:r>
            <a:r>
              <a:rPr kumimoji="0" lang="en-US" altLang="en-US" sz="1200" b="0" i="0" u="none" strike="noStrike" kern="1200" cap="none" spc="0" normalizeH="0" baseline="0" noProof="0" dirty="0" smtClean="0">
                <a:ln>
                  <a:noFill/>
                </a:ln>
                <a:solidFill>
                  <a:prstClr val="black"/>
                </a:solidFill>
                <a:effectLst/>
                <a:uLnTx/>
                <a:uFillTx/>
                <a:latin typeface="+mn-lt"/>
              </a:rPr>
              <a:t>, who lived in a group home. Danielle died after developing a high fever and experiencing difficulty breathing.  </a:t>
            </a:r>
          </a:p>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19</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dirty="0"/>
              <a:t>Direct care staff play an important role in providing quality care to individuals with </a:t>
            </a:r>
            <a:r>
              <a:rPr lang="en-US" altLang="en-US" sz="1600" dirty="0" smtClean="0"/>
              <a:t>intellectual and developmental </a:t>
            </a:r>
            <a:r>
              <a:rPr lang="en-US" altLang="en-US" sz="1600" dirty="0"/>
              <a:t>disabilities. </a:t>
            </a:r>
          </a:p>
          <a:p>
            <a:pPr algn="l" eaLnBrk="1" hangingPunct="1"/>
            <a:endParaRPr lang="en-US" altLang="en-US" sz="1600" dirty="0"/>
          </a:p>
          <a:p>
            <a:pPr algn="l" eaLnBrk="1" hangingPunct="1"/>
            <a:r>
              <a:rPr lang="en-US" altLang="en-US" sz="1600" dirty="0"/>
              <a:t>This includes recognizing medical issues that may arise and obtaining appropriate medical care. </a:t>
            </a:r>
          </a:p>
          <a:p>
            <a:pPr algn="l" eaLnBrk="1" hangingPunct="1"/>
            <a:endParaRPr lang="en-US" altLang="en-US" sz="1600" dirty="0"/>
          </a:p>
          <a:p>
            <a:pPr algn="l" eaLnBrk="1" hangingPunct="1"/>
            <a:r>
              <a:rPr lang="en-US" altLang="en-US" sz="1600" dirty="0"/>
              <a:t>Direct care staff must communicate with their supervisor, their co-workers across shifts, medical providers, and others to ensure quality care is obtained and information is shared with those who need to know in order to provide good care. For example, a direct care staff who knows the person best may relay information directly to a doctor which results in proper medical care.</a:t>
            </a:r>
          </a:p>
          <a:p>
            <a:pPr algn="l" eaLnBrk="1" hangingPunct="1"/>
            <a:endParaRPr lang="en-US" altLang="en-US" sz="1600" dirty="0"/>
          </a:p>
          <a:p>
            <a:pPr algn="l" eaLnBrk="1" hangingPunct="1"/>
            <a:r>
              <a:rPr lang="en-US" altLang="en-US" sz="1600" dirty="0"/>
              <a:t>Direct care staff who recognize emergencies and respond appropriately can save a life.</a:t>
            </a:r>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20</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21</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22</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sz="1600" dirty="0" smtClean="0">
                <a:effectLst/>
                <a:latin typeface="Arial"/>
                <a:ea typeface="Times New Roman"/>
              </a:rPr>
              <a:t>Failure to call 911 in a life threatening emergency includes monetary fines: $5,000 for the first offense, $10,000 for the second offense, and $25,000 for the third and each subsequent offense.  </a:t>
            </a:r>
          </a:p>
          <a:p>
            <a:pPr algn="l" eaLnBrk="1" hangingPunct="1"/>
            <a:endParaRPr lang="en-US" sz="1600" dirty="0" smtClean="0">
              <a:effectLst/>
              <a:latin typeface="Arial"/>
              <a:ea typeface="Times New Roman"/>
            </a:endParaRPr>
          </a:p>
          <a:p>
            <a:pPr algn="l" eaLnBrk="1" hangingPunct="1"/>
            <a:r>
              <a:rPr lang="en-US" sz="1600" smtClean="0">
                <a:effectLst/>
                <a:latin typeface="Arial"/>
                <a:ea typeface="Times New Roman"/>
              </a:rPr>
              <a:t>A health </a:t>
            </a:r>
            <a:r>
              <a:rPr lang="en-US" sz="1600" dirty="0" smtClean="0">
                <a:effectLst/>
                <a:latin typeface="Arial"/>
                <a:ea typeface="Times New Roman"/>
              </a:rPr>
              <a:t>care professional, licensed or alternately authorized to provide services, may be subject to revocation of that professional license or other authorization to practice as a health care professional.</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23</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dirty="0" smtClean="0"/>
              <a:t>Note that even if a person has</a:t>
            </a:r>
            <a:r>
              <a:rPr lang="en-US" altLang="en-US" sz="1600" baseline="0" dirty="0" smtClean="0"/>
              <a:t> not violated Danielle’s Law, not intervening in a health threatening situation or not obtaining medical care for an individual could be neglect.</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24</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Ask clas</a:t>
            </a:r>
            <a:r>
              <a:rPr lang="en-US" altLang="en-US" sz="1600" b="1" baseline="0" dirty="0" smtClean="0"/>
              <a:t>s for examples of health threatening conditions</a:t>
            </a:r>
          </a:p>
          <a:p>
            <a:pPr algn="l" eaLnBrk="1" hangingPunct="1"/>
            <a:endParaRPr lang="en-US" altLang="en-US" sz="1600" b="1" baseline="0" dirty="0" smtClean="0"/>
          </a:p>
          <a:p>
            <a:pPr algn="l" eaLnBrk="1" hangingPunct="1"/>
            <a:r>
              <a:rPr lang="en-US" altLang="en-US" sz="1600" b="1" baseline="0" dirty="0" smtClean="0"/>
              <a:t>Ask class for examples of life threatening conditions</a:t>
            </a:r>
          </a:p>
          <a:p>
            <a:pPr algn="l" eaLnBrk="1" hangingPunct="1"/>
            <a:endParaRPr lang="en-US" altLang="en-US" sz="1600" b="1" baseline="0" dirty="0" smtClean="0"/>
          </a:p>
          <a:p>
            <a:pPr algn="l" eaLnBrk="1" hangingPunct="1"/>
            <a:r>
              <a:rPr lang="en-US" altLang="en-US" sz="1600" b="1" baseline="0" dirty="0" smtClean="0"/>
              <a:t>Distribute FAQ handout and review</a:t>
            </a:r>
          </a:p>
          <a:p>
            <a:pPr algn="l" eaLnBrk="1" hangingPunct="1"/>
            <a:endParaRPr lang="en-US" altLang="en-US" sz="1600" baseline="0" dirty="0" smtClean="0"/>
          </a:p>
          <a:p>
            <a:pPr algn="l" eaLnBrk="1" hangingPunct="1"/>
            <a:r>
              <a:rPr lang="en-US" altLang="en-US" sz="1600" baseline="0" dirty="0" smtClean="0"/>
              <a:t>Start group quiz on next slide</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25</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TRUE</a:t>
            </a:r>
            <a:r>
              <a:rPr lang="en-US" altLang="en-US" sz="1600" dirty="0" smtClean="0"/>
              <a:t> – direct care staff maybe the first to notice a change in a person’s</a:t>
            </a:r>
            <a:r>
              <a:rPr lang="en-US" altLang="en-US" sz="1600" baseline="0" dirty="0" smtClean="0"/>
              <a:t> condition. Having good communication between staff shifts and programs (i.e. day to residential) is vital in monitoring a condition that needs medical attention or could worsen over the span of a few hours to a few days.</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26</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FALSE –</a:t>
            </a:r>
            <a:r>
              <a:rPr lang="en-US" altLang="en-US" sz="1600" b="0" dirty="0" smtClean="0"/>
              <a:t> some situations, such as controlled bleeding, minor</a:t>
            </a:r>
            <a:r>
              <a:rPr lang="en-US" altLang="en-US" sz="1600" b="0" baseline="0" dirty="0" smtClean="0"/>
              <a:t> injuries, flu, cold, etc. are not life threatening and 9-1-1 should not be called. Appropriate medical care and follow up, such as basic first aid and/or a visit to the doctor must be obtained.</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27</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FALSE – </a:t>
            </a:r>
            <a:r>
              <a:rPr lang="en-US" altLang="en-US" sz="1600" b="0" dirty="0" smtClean="0"/>
              <a:t>someone</a:t>
            </a:r>
            <a:r>
              <a:rPr lang="en-US" altLang="en-US" sz="1600" b="0" baseline="0" dirty="0" smtClean="0"/>
              <a:t> who has fallen and is not at risk for a fatal injury, but is too large to move by a staff working alone and may have a sprained ankle or broken bone could potentially need emergency rescue workers to assist with the situation, but the person’s life is not at risk. However, ideally calls made to 9-1-1 are only for life-threatening or potentially life-threatening situations.</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28</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TRUE – </a:t>
            </a:r>
            <a:r>
              <a:rPr lang="en-US" altLang="en-US" sz="1600" b="0" dirty="0" smtClean="0"/>
              <a:t>there</a:t>
            </a:r>
            <a:r>
              <a:rPr lang="en-US" altLang="en-US" sz="1600" b="0" baseline="0" dirty="0" smtClean="0"/>
              <a:t> are many situations in which a doctor may want to see the person right away in his/her office or will advise to drive the person to the ER for evaluation, such as the need for an x-ray.</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29</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TRUE – </a:t>
            </a:r>
            <a:r>
              <a:rPr lang="en-US" altLang="en-US" sz="1600" b="0" dirty="0" smtClean="0"/>
              <a:t>these are potentially fatal or damaging conditions which</a:t>
            </a:r>
            <a:r>
              <a:rPr lang="en-US" altLang="en-US" sz="1600" b="0" baseline="0" dirty="0" smtClean="0"/>
              <a:t> need fast response and access to emergency medical care.</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3</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30</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TRUE – </a:t>
            </a:r>
            <a:r>
              <a:rPr lang="en-US" altLang="en-US" sz="1600" b="0" dirty="0" smtClean="0"/>
              <a:t>many people with known seizure</a:t>
            </a:r>
            <a:r>
              <a:rPr lang="en-US" altLang="en-US" sz="1600" b="0" baseline="0" dirty="0" smtClean="0"/>
              <a:t> disorders have typical patterns of seizure activity and these seizures must be monitored and documented, but a call to 9-1-1 would not be appropriate unless the seizure lasted longer than 5 minutes, became atypical, resulted in serious injury, or the person did not resume breathing once the seizure ended. Other seizures that would warrant a call to 9-1-1 include: first time seizure, back-to-back (3 or more in a row), occurring in someone who is pregnant, or occurring in someone who is diabetic and whose blood sugar is out of normal range.</a:t>
            </a:r>
          </a:p>
          <a:p>
            <a:pPr algn="l" eaLnBrk="1" hangingPunct="1"/>
            <a:endParaRPr lang="en-US" altLang="en-US" sz="1600" b="0" baseline="0" dirty="0" smtClean="0"/>
          </a:p>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31</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FALSE – </a:t>
            </a:r>
            <a:r>
              <a:rPr lang="en-US" altLang="en-US" sz="1600" b="0" dirty="0" smtClean="0"/>
              <a:t>while there</a:t>
            </a:r>
            <a:r>
              <a:rPr lang="en-US" altLang="en-US" sz="1600" b="0" baseline="0" dirty="0" smtClean="0"/>
              <a:t> are non-life threatening conditions that would not pose a risk by driving the person to the ER yourself, trouble breathing can worsen to no breathing in a matter of minutes. If you are driving someone to an ER and they stop breathing or their condition worsens, you are delaying vital medical care as ambulance transport is necessary.</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32</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TRUE – </a:t>
            </a:r>
            <a:r>
              <a:rPr lang="en-US" altLang="en-US" sz="1600" b="0" dirty="0" smtClean="0"/>
              <a:t>in life threatening emergencies, it would be dangerous</a:t>
            </a:r>
            <a:r>
              <a:rPr lang="en-US" altLang="en-US" sz="1600" b="0" baseline="0" dirty="0" smtClean="0"/>
              <a:t> to delay the call to wait for a supervisor’s direction.</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33</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b="1" dirty="0" smtClean="0"/>
              <a:t>TRUE – </a:t>
            </a:r>
            <a:r>
              <a:rPr lang="en-US" altLang="en-US" sz="1600" b="0" dirty="0" smtClean="0"/>
              <a:t>appropriate medical care and follow up is always required,</a:t>
            </a:r>
            <a:r>
              <a:rPr lang="en-US" altLang="en-US" sz="1600" b="0" baseline="0" dirty="0" smtClean="0"/>
              <a:t> even with non-life threatening conditions. If the situation worsens or becomes life threatening, then 9-1-1 should be called.</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34</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4</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5</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smtClean="0">
                <a:ln>
                  <a:noFill/>
                </a:ln>
                <a:solidFill>
                  <a:prstClr val="black"/>
                </a:solidFill>
                <a:effectLst/>
                <a:uLnTx/>
                <a:uFillTx/>
                <a:latin typeface="+mn-lt"/>
              </a:rPr>
              <a:t>In non-life threatening emergencies, call your supervisor, then take appropriate action – which could include driving the person to the ER, calling a doctor, making an appointment to see a doctor, getting an “emergency” appointment at the PCP office the same day or next day, calling the pharmacy, having a nurse evaluate the person, etc.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smtClean="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smtClean="0">
                <a:ln>
                  <a:noFill/>
                </a:ln>
                <a:solidFill>
                  <a:prstClr val="black"/>
                </a:solidFill>
                <a:effectLst/>
                <a:uLnTx/>
                <a:uFillTx/>
                <a:latin typeface="+mn-lt"/>
              </a:rPr>
              <a:t>If the person’s condition worsens or becomes life threatening – person moves from flu symptoms to serious symptoms of dehydration (difficulty breathing, confusion/disorientation, abdominal pain with vomiting, blurred vision, seizure, muscle spasms, unconsciousness) – call 9-1-1.</a:t>
            </a:r>
          </a:p>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6</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7</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r>
              <a:rPr lang="en-US" altLang="en-US" sz="1600" dirty="0" smtClean="0"/>
              <a:t>Distribute Identifying</a:t>
            </a:r>
            <a:r>
              <a:rPr lang="en-US" altLang="en-US" sz="1600" baseline="0" dirty="0" smtClean="0"/>
              <a:t> Life Threatening Emergencies Handout</a:t>
            </a:r>
          </a:p>
          <a:p>
            <a:pPr algn="l" eaLnBrk="1" hangingPunct="1"/>
            <a:endParaRPr lang="en-US" altLang="en-US" sz="1600" baseline="0" dirty="0" smtClean="0"/>
          </a:p>
          <a:p>
            <a:pPr algn="l" eaLnBrk="1" hangingPunct="1"/>
            <a:r>
              <a:rPr lang="en-US" altLang="en-US" sz="1600" baseline="0" dirty="0" smtClean="0"/>
              <a:t>To recognize Symptoms of Stroke, use the acronym “FAST”:</a:t>
            </a:r>
          </a:p>
          <a:p>
            <a:pPr marL="285750" indent="-285750" algn="l" eaLnBrk="1" hangingPunct="1">
              <a:buFont typeface="Arial" panose="020B0604020202020204" pitchFamily="34" charset="0"/>
              <a:buChar char="•"/>
            </a:pPr>
            <a:r>
              <a:rPr lang="en-US" altLang="en-US" sz="1600" baseline="0" dirty="0" smtClean="0"/>
              <a:t>F = FACE – ask the person to smile. Does one side of the face droop?</a:t>
            </a:r>
          </a:p>
          <a:p>
            <a:pPr marL="285750" indent="-285750" algn="l" eaLnBrk="1" hangingPunct="1">
              <a:buFont typeface="Arial" panose="020B0604020202020204" pitchFamily="34" charset="0"/>
              <a:buChar char="•"/>
            </a:pPr>
            <a:r>
              <a:rPr lang="en-US" altLang="en-US" sz="1600" baseline="0" dirty="0" smtClean="0"/>
              <a:t>A = ARMS – ask the person to extend both arms out. Does one arm drift downward?</a:t>
            </a:r>
          </a:p>
          <a:p>
            <a:pPr marL="285750" indent="-285750" algn="l" eaLnBrk="1" hangingPunct="1">
              <a:buFont typeface="Arial" panose="020B0604020202020204" pitchFamily="34" charset="0"/>
              <a:buChar char="•"/>
            </a:pPr>
            <a:r>
              <a:rPr lang="en-US" altLang="en-US" sz="1600" baseline="0" dirty="0" smtClean="0"/>
              <a:t>S = SPEECH – ask the person to repeat a simple sentence. Are the words slurred? Can the person repeat the sentence correctly?</a:t>
            </a:r>
          </a:p>
          <a:p>
            <a:pPr marL="285750" indent="-285750" algn="l" eaLnBrk="1" hangingPunct="1">
              <a:buFont typeface="Arial" panose="020B0604020202020204" pitchFamily="34" charset="0"/>
              <a:buChar char="•"/>
            </a:pPr>
            <a:r>
              <a:rPr lang="en-US" altLang="en-US" sz="1600" baseline="0" dirty="0" smtClean="0"/>
              <a:t>T = TIME – remember when signs and symptoms first began and do not lose any more time by calling 9-1-1</a:t>
            </a:r>
          </a:p>
          <a:p>
            <a:pPr marL="0" indent="0" algn="l" eaLnBrk="1" hangingPunct="1">
              <a:buFont typeface="Arial" panose="020B0604020202020204" pitchFamily="34" charset="0"/>
              <a:buNone/>
            </a:pPr>
            <a:endParaRPr lang="en-US" altLang="en-US" sz="1600" baseline="0" dirty="0" smtClean="0"/>
          </a:p>
          <a:p>
            <a:pPr algn="l" eaLnBrk="1" hangingPunct="1"/>
            <a:r>
              <a:rPr lang="en-US" altLang="en-US" sz="1600" baseline="0" dirty="0" smtClean="0"/>
              <a:t>Serious head injury can be identified by the following symptoms following a force or injury to a person’s head:</a:t>
            </a:r>
          </a:p>
          <a:p>
            <a:pPr marL="285750" indent="-285750" algn="l" eaLnBrk="1" hangingPunct="1">
              <a:buFont typeface="Arial" panose="020B0604020202020204" pitchFamily="34" charset="0"/>
              <a:buChar char="•"/>
            </a:pPr>
            <a:r>
              <a:rPr lang="en-US" altLang="en-US" sz="1600" baseline="0" dirty="0" smtClean="0"/>
              <a:t>Dizziness, headache, blurred vision</a:t>
            </a:r>
          </a:p>
          <a:p>
            <a:pPr marL="285750" indent="-285750" algn="l" eaLnBrk="1" hangingPunct="1">
              <a:buFont typeface="Arial" panose="020B0604020202020204" pitchFamily="34" charset="0"/>
              <a:buChar char="•"/>
            </a:pPr>
            <a:r>
              <a:rPr lang="en-US" altLang="en-US" sz="1600" baseline="0" dirty="0" smtClean="0"/>
              <a:t>Nausea, vomiting</a:t>
            </a:r>
          </a:p>
          <a:p>
            <a:pPr marL="285750" indent="-285750" algn="l" eaLnBrk="1" hangingPunct="1">
              <a:buFont typeface="Arial" panose="020B0604020202020204" pitchFamily="34" charset="0"/>
              <a:buChar char="•"/>
            </a:pPr>
            <a:r>
              <a:rPr lang="en-US" altLang="en-US" sz="1600" baseline="0" dirty="0" smtClean="0"/>
              <a:t>Confusion, disorientation, change in level of consciousness, dazed or vacant expression, slurred speech</a:t>
            </a:r>
          </a:p>
          <a:p>
            <a:pPr marL="285750" indent="-285750" algn="l" eaLnBrk="1" hangingPunct="1">
              <a:buFont typeface="Arial" panose="020B0604020202020204" pitchFamily="34" charset="0"/>
              <a:buChar char="•"/>
            </a:pPr>
            <a:r>
              <a:rPr lang="en-US" altLang="en-US" sz="1600" dirty="0" smtClean="0"/>
              <a:t>Seizure</a:t>
            </a:r>
          </a:p>
          <a:p>
            <a:pPr marL="285750" indent="-285750" algn="l" eaLnBrk="1" hangingPunct="1">
              <a:buFont typeface="Arial" panose="020B0604020202020204" pitchFamily="34" charset="0"/>
              <a:buChar char="•"/>
            </a:pPr>
            <a:r>
              <a:rPr lang="en-US" altLang="en-US" sz="1600" dirty="0" smtClean="0"/>
              <a:t>Lethargy, </a:t>
            </a:r>
            <a:r>
              <a:rPr lang="en-US" altLang="en-US" sz="1600" dirty="0" smtClean="0"/>
              <a:t>irritability, </a:t>
            </a:r>
            <a:r>
              <a:rPr lang="en-US" altLang="en-US" sz="1600" dirty="0" smtClean="0"/>
              <a:t>excessive sleepiness</a:t>
            </a:r>
          </a:p>
          <a:p>
            <a:pPr marL="285750" indent="-285750" algn="l" eaLnBrk="1" hangingPunct="1">
              <a:buFont typeface="Arial" panose="020B0604020202020204" pitchFamily="34" charset="0"/>
              <a:buChar char="•"/>
            </a:pPr>
            <a:r>
              <a:rPr lang="en-US" altLang="en-US" sz="1600" dirty="0" smtClean="0"/>
              <a:t>Clear fluid or blood coming from the ears,</a:t>
            </a:r>
            <a:r>
              <a:rPr lang="en-US" altLang="en-US" sz="1600" baseline="0" dirty="0" smtClean="0"/>
              <a:t> nose or mouth</a:t>
            </a:r>
          </a:p>
          <a:p>
            <a:pPr marL="285750" indent="-285750" algn="l" eaLnBrk="1" hangingPunct="1">
              <a:buFont typeface="Arial" panose="020B0604020202020204" pitchFamily="34" charset="0"/>
              <a:buChar char="•"/>
            </a:pPr>
            <a:r>
              <a:rPr lang="en-US" altLang="en-US" sz="1600" baseline="0" dirty="0" smtClean="0"/>
              <a:t>Numbness or tingling</a:t>
            </a:r>
          </a:p>
          <a:p>
            <a:pPr marL="285750" indent="-285750" algn="l" eaLnBrk="1" hangingPunct="1">
              <a:buFont typeface="Arial" panose="020B0604020202020204" pitchFamily="34" charset="0"/>
              <a:buChar char="•"/>
            </a:pPr>
            <a:r>
              <a:rPr lang="en-US" altLang="en-US" sz="1600" baseline="0" dirty="0" smtClean="0"/>
              <a:t>Force of injury damages a wall (such as from head banging or fall), dents a vehicle/sturdy object, or breaks glass (e.g. window)</a:t>
            </a:r>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8</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A3D5EC8-9692-4A3E-ABC3-AA1CA10071DC}" type="slidenum">
              <a:rPr lang="en-US" altLang="en-US">
                <a:solidFill>
                  <a:prstClr val="black"/>
                </a:solidFill>
              </a:rPr>
              <a:pPr eaLnBrk="1" hangingPunct="1"/>
              <a:t>9</a:t>
            </a:fld>
            <a:endParaRPr lang="en-US" alt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algn="l" eaLnBrk="1" hangingPunct="1"/>
            <a:endParaRPr lang="en-US" altLang="en-US" sz="1600" dirty="0"/>
          </a:p>
        </p:txBody>
      </p:sp>
      <p:sp>
        <p:nvSpPr>
          <p:cNvPr id="2" name="Footer Placeholder 1"/>
          <p:cNvSpPr>
            <a:spLocks noGrp="1"/>
          </p:cNvSpPr>
          <p:nvPr>
            <p:ph type="ftr" sz="quarter" idx="10"/>
          </p:nvPr>
        </p:nvSpPr>
        <p:spPr/>
        <p:txBody>
          <a:bodyPr/>
          <a:lstStyle/>
          <a:p>
            <a:pPr>
              <a:defRPr/>
            </a:pPr>
            <a:r>
              <a:rPr lang="en-US">
                <a:solidFill>
                  <a:prstClr val="black"/>
                </a:solidFill>
              </a:rPr>
              <a:t>DDD December 2013</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9BA0E2FF-1BA2-4036-9CC2-18BE12A0BB84}" type="datetime1">
              <a:rPr lang="en-US" smtClean="0">
                <a:solidFill>
                  <a:prstClr val="white">
                    <a:tint val="75000"/>
                  </a:prstClr>
                </a:solidFill>
              </a:rPr>
              <a:t>6/29/2015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pPr>
              <a:defRPr/>
            </a:pPr>
            <a:fld id="{69B71CBB-3501-4D01-AD40-A14F94FE668F}"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4716089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247CB5F-7A28-4D55-A9D1-3C3B38797B16}" type="datetime1">
              <a:rPr lang="en-US" smtClean="0">
                <a:solidFill>
                  <a:prstClr val="white">
                    <a:tint val="75000"/>
                  </a:prstClr>
                </a:solidFill>
              </a:rPr>
              <a:t>6/29/2015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pPr>
              <a:defRPr/>
            </a:pPr>
            <a:fld id="{B7F4B2A0-E7E0-42E0-9B0F-5AC11B766CC2}"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265872021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B66658B-B280-4F9C-8051-93F264D9A4FB}" type="datetime1">
              <a:rPr lang="en-US" smtClean="0">
                <a:solidFill>
                  <a:prstClr val="white">
                    <a:tint val="75000"/>
                  </a:prstClr>
                </a:solidFill>
              </a:rPr>
              <a:t>6/29/2015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pPr>
              <a:defRPr/>
            </a:pPr>
            <a:fld id="{490E0DD5-189C-4B44-A1B4-24693C15A9E1}"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341418153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7DCA35D-E2E3-46D3-BE7B-F30DFD20FDFD}" type="datetime1">
              <a:rPr lang="en-US" smtClean="0">
                <a:solidFill>
                  <a:prstClr val="white">
                    <a:tint val="75000"/>
                  </a:prstClr>
                </a:solidFill>
              </a:rPr>
              <a:t>6/29/2015</a:t>
            </a:fld>
            <a:endParaRPr lang="en-US">
              <a:solidFill>
                <a:prstClr val="white">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prstClr val="white">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2F48033-6E58-46E2-B995-DD7ED237A3A8}"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329031870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68233E5B-C986-493D-B155-E4A7E5203F7F}" type="datetime1">
              <a:rPr lang="en-US" smtClean="0">
                <a:solidFill>
                  <a:prstClr val="white">
                    <a:tint val="75000"/>
                  </a:prstClr>
                </a:solidFill>
              </a:rPr>
              <a:t>6/29/2015</a:t>
            </a:fld>
            <a:endParaRPr lang="en-US">
              <a:solidFill>
                <a:prstClr val="white">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prstClr val="white">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1240214-541E-488D-9E59-4F37D4BAD2C1}" type="slidenum">
              <a:rPr lang="en-US">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214202259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6C5C290-DDD1-4500-84BD-061DD698767D}" type="datetime1">
              <a:rPr lang="en-US" smtClean="0">
                <a:solidFill>
                  <a:prstClr val="white">
                    <a:tint val="75000"/>
                  </a:prstClr>
                </a:solidFill>
              </a:rPr>
              <a:t>6/29/2015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pPr>
              <a:defRPr/>
            </a:pPr>
            <a:fld id="{FEE6552E-B1DC-42D3-9A36-DE9AE4FE3E11}"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305651153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845DC60-48E4-415B-94C5-F56523A02AAE}" type="datetime1">
              <a:rPr lang="en-US" smtClean="0">
                <a:solidFill>
                  <a:prstClr val="white">
                    <a:tint val="75000"/>
                  </a:prstClr>
                </a:solidFill>
              </a:rPr>
              <a:t>6/29/2015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pPr>
              <a:defRPr/>
            </a:pPr>
            <a:fld id="{D93B5351-2CE9-428E-88CD-3EFA35B3FA3D}"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15994740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F814AEB3-E7EC-4429-9B14-D7B913EDA869}" type="datetime1">
              <a:rPr lang="en-US" smtClean="0">
                <a:solidFill>
                  <a:prstClr val="white">
                    <a:tint val="75000"/>
                  </a:prstClr>
                </a:solidFill>
              </a:rPr>
              <a:t>6/29/2015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pPr>
              <a:defRPr/>
            </a:pPr>
            <a:fld id="{1766E596-44DF-4DA4-A17F-4F31579E7279}"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210529975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4393DC1E-3507-411B-A65E-CA563C7605DC}" type="datetime1">
              <a:rPr lang="en-US" smtClean="0">
                <a:solidFill>
                  <a:prstClr val="white">
                    <a:tint val="75000"/>
                  </a:prstClr>
                </a:solidFill>
              </a:rPr>
              <a:t>6/29/2015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pPr>
              <a:defRPr/>
            </a:pPr>
            <a:fld id="{40033FE6-110D-45EE-8849-03260255FE5A}"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34555489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A2E0A697-5624-4A7F-9EAE-E249DB4F1001}" type="datetime1">
              <a:rPr lang="en-US" smtClean="0">
                <a:solidFill>
                  <a:prstClr val="white">
                    <a:tint val="75000"/>
                  </a:prstClr>
                </a:solidFill>
              </a:rPr>
              <a:t>6/29/2015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pPr>
              <a:defRPr/>
            </a:pPr>
            <a:fld id="{F508E6DD-8985-4AE7-B36A-7D7698CD5BCE}"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294159479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385BB6C-436E-4C3F-9E26-222F074D1F06}" type="datetime1">
              <a:rPr lang="en-US" smtClean="0">
                <a:solidFill>
                  <a:prstClr val="white">
                    <a:tint val="75000"/>
                  </a:prstClr>
                </a:solidFill>
              </a:rPr>
              <a:t>6/29/2015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pPr>
              <a:defRPr/>
            </a:pPr>
            <a:fld id="{57BEB331-A05F-4B0E-A822-76F07521614D}"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2469214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8723EBA-4048-4B21-A14C-F0BED7781DE4}" type="datetime1">
              <a:rPr lang="en-US" smtClean="0">
                <a:solidFill>
                  <a:prstClr val="white">
                    <a:tint val="75000"/>
                  </a:prstClr>
                </a:solidFill>
              </a:rPr>
              <a:t>6/29/2015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pPr>
              <a:defRPr/>
            </a:pPr>
            <a:fld id="{C0609C04-CCC4-4FE3-8A1D-97E5846B7525}" type="slidenum">
              <a:rPr lang="en-US" smtClean="0">
                <a:solidFill>
                  <a:prstClr val="white">
                    <a:tint val="75000"/>
                  </a:prstClr>
                </a:solidFill>
              </a:rPr>
              <a:pPr>
                <a:defRPr/>
              </a:pPr>
              <a:t>‹#›</a:t>
            </a:fld>
            <a:endParaRPr lang="en-US">
              <a:solidFill>
                <a:prstClr val="white">
                  <a:tint val="75000"/>
                </a:prstClr>
              </a:solidFill>
            </a:endParaRPr>
          </a:p>
        </p:txBody>
      </p:sp>
    </p:spTree>
    <p:extLst>
      <p:ext uri="{BB962C8B-B14F-4D97-AF65-F5344CB8AC3E}">
        <p14:creationId xmlns:p14="http://schemas.microsoft.com/office/powerpoint/2010/main" val="52573505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6532C5A-8955-4172-903B-3BB84FA113E5}" type="datetime1">
              <a:rPr lang="en-US" smtClean="0">
                <a:solidFill>
                  <a:prstClr val="white">
                    <a:tint val="75000"/>
                  </a:prstClr>
                </a:solidFill>
              </a:rPr>
              <a:t>6/29/2015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pPr>
              <a:defRPr/>
            </a:pPr>
            <a:fld id="{FDFC876C-28E4-4D6F-8BD7-DD513269D4D3}" type="slidenum">
              <a:rPr lang="en-US" smtClean="0">
                <a:solidFill>
                  <a:prstClr val="white">
                    <a:tint val="75000"/>
                  </a:prstClr>
                </a:solidFill>
              </a:rPr>
              <a:pPr>
                <a:defRPr/>
              </a:pPr>
              <a:t>‹#›</a:t>
            </a:fld>
            <a:endParaRPr lang="en-US">
              <a:solidFill>
                <a:prstClr val="white">
                  <a:tint val="75000"/>
                </a:prstClr>
              </a:solidFill>
            </a:endParaRP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extLst>
      <p:ext uri="{BB962C8B-B14F-4D97-AF65-F5344CB8AC3E}">
        <p14:creationId xmlns:p14="http://schemas.microsoft.com/office/powerpoint/2010/main" val="76358234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en-US">
                    <a:solidFill>
                      <a:prstClr val="white"/>
                    </a:solidFill>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en-US">
                    <a:solidFill>
                      <a:prstClr val="white"/>
                    </a:solidFill>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en-US">
                    <a:solidFill>
                      <a:prstClr val="white"/>
                    </a:solidFill>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en-US">
                    <a:solidFill>
                      <a:prstClr val="white"/>
                    </a:solidFill>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en-US">
                    <a:solidFill>
                      <a:prstClr val="white"/>
                    </a:solidFill>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en-US">
                <a:solidFill>
                  <a:prstClr val="white"/>
                </a:solidFill>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white"/>
                </a:solidFill>
                <a:latin typeface="Arial" charset="0"/>
              </a:endParaRPr>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pPr fontAlgn="base">
              <a:spcBef>
                <a:spcPct val="0"/>
              </a:spcBef>
              <a:spcAft>
                <a:spcPct val="0"/>
              </a:spcAft>
              <a:defRPr/>
            </a:pPr>
            <a:fld id="{7917398D-F6CE-4E23-9962-8E76E7A01F30}" type="datetime1">
              <a:rPr lang="en-US" smtClean="0">
                <a:solidFill>
                  <a:prstClr val="white">
                    <a:tint val="75000"/>
                  </a:prstClr>
                </a:solidFill>
                <a:latin typeface="Arial" charset="0"/>
              </a:rPr>
              <a:t>6/29/2015</a:t>
            </a:fld>
            <a:endParaRPr lang="en-US">
              <a:solidFill>
                <a:prstClr val="white">
                  <a:tint val="75000"/>
                </a:prstClr>
              </a:solidFill>
              <a:latin typeface="Arial" charset="0"/>
            </a:endParaRP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pPr fontAlgn="base">
              <a:spcBef>
                <a:spcPct val="0"/>
              </a:spcBef>
              <a:spcAft>
                <a:spcPct val="0"/>
              </a:spcAft>
              <a:defRPr/>
            </a:pPr>
            <a:endParaRPr lang="en-US">
              <a:solidFill>
                <a:prstClr val="white">
                  <a:tint val="75000"/>
                </a:prstClr>
              </a:solidFill>
              <a:latin typeface="Arial" charset="0"/>
            </a:endParaRP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pPr fontAlgn="base">
              <a:spcBef>
                <a:spcPct val="0"/>
              </a:spcBef>
              <a:spcAft>
                <a:spcPct val="0"/>
              </a:spcAft>
              <a:defRPr/>
            </a:pPr>
            <a:fld id="{D7AE2018-7D41-4A28-92A9-C037AA08809E}" type="slidenum">
              <a:rPr lang="en-US" smtClean="0">
                <a:solidFill>
                  <a:prstClr val="white">
                    <a:tint val="75000"/>
                  </a:prstClr>
                </a:solidFill>
                <a:latin typeface="Arial" charset="0"/>
              </a:rPr>
              <a:pPr fontAlgn="base">
                <a:spcBef>
                  <a:spcPct val="0"/>
                </a:spcBef>
                <a:spcAft>
                  <a:spcPct val="0"/>
                </a:spcAft>
                <a:defRPr/>
              </a:pPr>
              <a:t>‹#›</a:t>
            </a:fld>
            <a:endParaRPr lang="en-US">
              <a:solidFill>
                <a:prstClr val="white">
                  <a:tint val="75000"/>
                </a:prstClr>
              </a:solidFill>
              <a:latin typeface="Arial" charset="0"/>
            </a:endParaRPr>
          </a:p>
        </p:txBody>
      </p:sp>
    </p:spTree>
    <p:extLst>
      <p:ext uri="{BB962C8B-B14F-4D97-AF65-F5344CB8AC3E}">
        <p14:creationId xmlns:p14="http://schemas.microsoft.com/office/powerpoint/2010/main" val="18975489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hf sldNum="0" hdr="0" ftr="0" dt="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4" name="Text Box 6"/>
          <p:cNvSpPr txBox="1">
            <a:spLocks noChangeArrowheads="1"/>
          </p:cNvSpPr>
          <p:nvPr/>
        </p:nvSpPr>
        <p:spPr bwMode="auto">
          <a:xfrm>
            <a:off x="1056909" y="2133600"/>
            <a:ext cx="6705600" cy="37856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pPr>
            <a:r>
              <a:rPr lang="en-US" altLang="en-US" sz="6000" b="1" dirty="0">
                <a:solidFill>
                  <a:srgbClr val="C5E1FE">
                    <a:lumMod val="25000"/>
                  </a:srgbClr>
                </a:solidFill>
                <a:latin typeface="Verdana"/>
                <a:cs typeface="David" panose="020E0502060401010101" pitchFamily="34" charset="-79"/>
              </a:rPr>
              <a:t>Identifying Life Threatening Emergencies</a:t>
            </a: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4800"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420589" y="796379"/>
            <a:ext cx="597824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4400" dirty="0">
                <a:solidFill>
                  <a:prstClr val="black">
                    <a:lumMod val="95000"/>
                    <a:lumOff val="5000"/>
                  </a:prstClr>
                </a:solidFill>
                <a:latin typeface="Univers ExtraBlack" pitchFamily="34" charset="0"/>
              </a:rPr>
              <a:t>Danielle’s Law Training</a:t>
            </a:r>
          </a:p>
        </p:txBody>
      </p:sp>
    </p:spTree>
    <p:extLst>
      <p:ext uri="{BB962C8B-B14F-4D97-AF65-F5344CB8AC3E}">
        <p14:creationId xmlns:p14="http://schemas.microsoft.com/office/powerpoint/2010/main" val="1564323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930277" y="868363"/>
            <a:ext cx="76231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smtClean="0">
                <a:solidFill>
                  <a:prstClr val="black">
                    <a:lumMod val="95000"/>
                    <a:lumOff val="5000"/>
                  </a:prstClr>
                </a:solidFill>
                <a:latin typeface="Univers ExtraBlack" pitchFamily="34" charset="0"/>
              </a:rPr>
              <a:t>Identifying Life Threatening Emergencies</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02325" y="1981200"/>
            <a:ext cx="76462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If you identify a life threatening emergency, CALL 9-1-1 immediately</a:t>
            </a: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marL="571500" lvl="0" indent="-571500" eaLnBrk="1" fontAlgn="base" hangingPunct="1">
              <a:spcBef>
                <a:spcPct val="0"/>
              </a:spcBef>
              <a:spcAft>
                <a:spcPct val="0"/>
              </a:spcAft>
              <a:buFont typeface="Arial" panose="020B0604020202020204" pitchFamily="34" charset="0"/>
              <a:buChar char="•"/>
            </a:pPr>
            <a:r>
              <a:rPr lang="en-US" altLang="en-US" sz="2800" b="1" i="1" dirty="0" smtClean="0">
                <a:solidFill>
                  <a:srgbClr val="C5E1FE">
                    <a:lumMod val="25000"/>
                  </a:srgbClr>
                </a:solidFill>
                <a:latin typeface="Verdana"/>
                <a:cs typeface="David" panose="020E0502060401010101" pitchFamily="34" charset="-79"/>
              </a:rPr>
              <a:t>Don’t</a:t>
            </a:r>
            <a:r>
              <a:rPr lang="en-US" altLang="en-US" sz="2800" b="1" dirty="0" smtClean="0">
                <a:solidFill>
                  <a:srgbClr val="C5E1FE">
                    <a:lumMod val="25000"/>
                  </a:srgbClr>
                </a:solidFill>
                <a:latin typeface="Verdana"/>
                <a:cs typeface="David" panose="020E0502060401010101" pitchFamily="34" charset="-79"/>
              </a:rPr>
              <a:t> call a supervisor or co-worker first when a life threatening emergency exists</a:t>
            </a: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If you are not sure if the situation is life threatening, call 9-1-1</a:t>
            </a:r>
          </a:p>
        </p:txBody>
      </p:sp>
    </p:spTree>
    <p:extLst>
      <p:ext uri="{BB962C8B-B14F-4D97-AF65-F5344CB8AC3E}">
        <p14:creationId xmlns:p14="http://schemas.microsoft.com/office/powerpoint/2010/main" val="3692919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447800" y="853857"/>
            <a:ext cx="280076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600" dirty="0" smtClean="0">
                <a:solidFill>
                  <a:prstClr val="black">
                    <a:lumMod val="95000"/>
                    <a:lumOff val="5000"/>
                  </a:prstClr>
                </a:solidFill>
                <a:latin typeface="Univers ExtraBlack" pitchFamily="34" charset="0"/>
              </a:rPr>
              <a:t>Calling 9-1-1</a:t>
            </a:r>
            <a:endParaRPr lang="en-US" altLang="en-US" sz="36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02325" y="1981200"/>
            <a:ext cx="7417675" cy="446276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Tell the 9-1-1 Operator:</a:t>
            </a:r>
          </a:p>
          <a:p>
            <a:pPr marL="1314450" lvl="1" indent="-571500" eaLnBrk="1" fontAlgn="base" hangingPunct="1">
              <a:spcBef>
                <a:spcPct val="0"/>
              </a:spcBef>
              <a:spcAft>
                <a:spcPct val="0"/>
              </a:spcAft>
              <a:buFont typeface="Wingdings" panose="05000000000000000000" pitchFamily="2" charset="2"/>
              <a:buChar char="ü"/>
            </a:pPr>
            <a:r>
              <a:rPr lang="en-US" altLang="en-US" sz="2800" b="1" dirty="0" smtClean="0">
                <a:solidFill>
                  <a:srgbClr val="C5E1FE">
                    <a:lumMod val="25000"/>
                  </a:srgbClr>
                </a:solidFill>
                <a:latin typeface="Verdana"/>
                <a:cs typeface="David" panose="020E0502060401010101" pitchFamily="34" charset="-79"/>
              </a:rPr>
              <a:t>Your name and number</a:t>
            </a:r>
          </a:p>
          <a:p>
            <a:pPr marL="1314450" lvl="1" indent="-571500" eaLnBrk="1" fontAlgn="base" hangingPunct="1">
              <a:spcBef>
                <a:spcPct val="0"/>
              </a:spcBef>
              <a:spcAft>
                <a:spcPct val="0"/>
              </a:spcAft>
              <a:buFont typeface="Wingdings" panose="05000000000000000000" pitchFamily="2" charset="2"/>
              <a:buChar char="ü"/>
            </a:pPr>
            <a:r>
              <a:rPr lang="en-US" altLang="en-US" sz="2800" b="1" dirty="0" smtClean="0">
                <a:solidFill>
                  <a:srgbClr val="C5E1FE">
                    <a:lumMod val="25000"/>
                  </a:srgbClr>
                </a:solidFill>
                <a:latin typeface="Verdana"/>
                <a:cs typeface="David" panose="020E0502060401010101" pitchFamily="34" charset="-79"/>
              </a:rPr>
              <a:t>Location of incident</a:t>
            </a:r>
          </a:p>
          <a:p>
            <a:pPr marL="1314450" lvl="1" indent="-571500" eaLnBrk="1" fontAlgn="base" hangingPunct="1">
              <a:spcBef>
                <a:spcPct val="0"/>
              </a:spcBef>
              <a:spcAft>
                <a:spcPct val="0"/>
              </a:spcAft>
              <a:buFont typeface="Wingdings" panose="05000000000000000000" pitchFamily="2" charset="2"/>
              <a:buChar char="ü"/>
            </a:pPr>
            <a:r>
              <a:rPr lang="en-US" altLang="en-US" sz="2800" b="1" dirty="0" smtClean="0">
                <a:solidFill>
                  <a:srgbClr val="C5E1FE">
                    <a:lumMod val="25000"/>
                  </a:srgbClr>
                </a:solidFill>
                <a:latin typeface="Verdana"/>
                <a:cs typeface="David" panose="020E0502060401010101" pitchFamily="34" charset="-79"/>
              </a:rPr>
              <a:t>What happened</a:t>
            </a:r>
          </a:p>
          <a:p>
            <a:pPr marL="1314450" lvl="1" indent="-571500" eaLnBrk="1" fontAlgn="base" hangingPunct="1">
              <a:spcBef>
                <a:spcPct val="0"/>
              </a:spcBef>
              <a:spcAft>
                <a:spcPct val="0"/>
              </a:spcAft>
              <a:buFont typeface="Wingdings" panose="05000000000000000000" pitchFamily="2" charset="2"/>
              <a:buChar char="ü"/>
            </a:pPr>
            <a:r>
              <a:rPr lang="en-US" altLang="en-US" sz="2800" b="1" dirty="0" smtClean="0">
                <a:solidFill>
                  <a:srgbClr val="C5E1FE">
                    <a:lumMod val="25000"/>
                  </a:srgbClr>
                </a:solidFill>
                <a:latin typeface="Verdana"/>
                <a:cs typeface="David" panose="020E0502060401010101" pitchFamily="34" charset="-79"/>
              </a:rPr>
              <a:t>Condition of person including any special conditions</a:t>
            </a:r>
          </a:p>
          <a:p>
            <a:pPr marL="1314450" lvl="1" indent="-571500" eaLnBrk="1" fontAlgn="base" hangingPunct="1">
              <a:spcBef>
                <a:spcPct val="0"/>
              </a:spcBef>
              <a:spcAft>
                <a:spcPct val="0"/>
              </a:spcAft>
              <a:buFont typeface="Wingdings" panose="05000000000000000000" pitchFamily="2" charset="2"/>
              <a:buChar char="ü"/>
            </a:pPr>
            <a:r>
              <a:rPr lang="en-US" altLang="en-US" sz="2800" b="1" dirty="0" smtClean="0">
                <a:solidFill>
                  <a:srgbClr val="C5E1FE">
                    <a:lumMod val="25000"/>
                  </a:srgbClr>
                </a:solidFill>
                <a:latin typeface="Verdana"/>
                <a:cs typeface="David" panose="020E0502060401010101" pitchFamily="34" charset="-79"/>
              </a:rPr>
              <a:t>Care being provided</a:t>
            </a:r>
            <a:endParaRPr lang="en-US" altLang="en-US" sz="2800" b="1" dirty="0">
              <a:solidFill>
                <a:srgbClr val="C5E1FE">
                  <a:lumMod val="25000"/>
                </a:srgbClr>
              </a:solidFill>
              <a:latin typeface="Verdana"/>
              <a:cs typeface="David" panose="020E0502060401010101" pitchFamily="34" charset="-79"/>
            </a:endParaRPr>
          </a:p>
          <a:p>
            <a:pPr marL="457200" indent="-4572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Don’t hang up until the dispatcher instructs you to do so</a:t>
            </a:r>
          </a:p>
          <a:p>
            <a:pPr lvl="1" indent="0" eaLnBrk="1" fontAlgn="base" hangingPunct="1">
              <a:spcBef>
                <a:spcPct val="0"/>
              </a:spcBef>
              <a:spcAft>
                <a:spcPct val="0"/>
              </a:spcAft>
            </a:pPr>
            <a:endParaRPr lang="en-US" altLang="en-US" sz="3200" b="1"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56332079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056910" y="868363"/>
            <a:ext cx="74965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r>
              <a:rPr lang="en-US" altLang="en-US" sz="3200" dirty="0" smtClean="0">
                <a:solidFill>
                  <a:prstClr val="black">
                    <a:lumMod val="95000"/>
                    <a:lumOff val="5000"/>
                  </a:prstClr>
                </a:solidFill>
                <a:latin typeface="Univers ExtraBlack" pitchFamily="34" charset="0"/>
              </a:rPr>
              <a:t>Danielle’s Law and End of Life</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02325" y="1981200"/>
            <a:ext cx="8636876" cy="452431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fontAlgn="base" hangingPunct="1">
              <a:spcBef>
                <a:spcPct val="0"/>
              </a:spcBef>
              <a:spcAft>
                <a:spcPct val="0"/>
              </a:spcAft>
              <a:buFont typeface="Arial" panose="020B0604020202020204" pitchFamily="34" charset="0"/>
              <a:buChar char="•"/>
            </a:pPr>
            <a:r>
              <a:rPr lang="en-US" sz="2800" b="1" dirty="0">
                <a:solidFill>
                  <a:schemeClr val="tx2">
                    <a:lumMod val="25000"/>
                  </a:schemeClr>
                </a:solidFill>
                <a:latin typeface="+mn-lt"/>
              </a:rPr>
              <a:t>DDD interprets “life-threatening emergency” not to include issues that arise related to the terminal condition of an individual at the end of life receiving hospice or palliative </a:t>
            </a:r>
            <a:r>
              <a:rPr lang="en-US" sz="2800" b="1" dirty="0" smtClean="0">
                <a:solidFill>
                  <a:schemeClr val="tx2">
                    <a:lumMod val="25000"/>
                  </a:schemeClr>
                </a:solidFill>
                <a:latin typeface="+mn-lt"/>
              </a:rPr>
              <a:t>care</a:t>
            </a:r>
          </a:p>
          <a:p>
            <a:pPr eaLnBrk="1" fontAlgn="base" hangingPunct="1">
              <a:spcBef>
                <a:spcPct val="0"/>
              </a:spcBef>
              <a:spcAft>
                <a:spcPct val="0"/>
              </a:spcAft>
            </a:pPr>
            <a:endParaRPr lang="en-US" sz="2800" b="1" dirty="0" smtClean="0">
              <a:solidFill>
                <a:schemeClr val="tx2">
                  <a:lumMod val="25000"/>
                </a:schemeClr>
              </a:solidFill>
              <a:latin typeface="+mn-lt"/>
            </a:endParaRPr>
          </a:p>
          <a:p>
            <a:pPr marL="1314450" lvl="1" indent="-571500" eaLnBrk="1" fontAlgn="base" hangingPunct="1">
              <a:spcBef>
                <a:spcPct val="0"/>
              </a:spcBef>
              <a:spcAft>
                <a:spcPct val="0"/>
              </a:spcAft>
              <a:buFont typeface="Arial" panose="020B0604020202020204" pitchFamily="34" charset="0"/>
              <a:buChar char="•"/>
            </a:pPr>
            <a:r>
              <a:rPr lang="en-US" sz="2400" b="1" dirty="0">
                <a:solidFill>
                  <a:schemeClr val="tx2">
                    <a:lumMod val="25000"/>
                  </a:schemeClr>
                </a:solidFill>
                <a:latin typeface="+mn-lt"/>
              </a:rPr>
              <a:t>Staff does not need to call 911 for an individual receiving end-of-life care when issues arise related to the medical condition; a violation of Danielle’s Law will not have </a:t>
            </a:r>
            <a:r>
              <a:rPr lang="en-US" sz="2400" b="1" dirty="0" smtClean="0">
                <a:solidFill>
                  <a:schemeClr val="tx2">
                    <a:lumMod val="25000"/>
                  </a:schemeClr>
                </a:solidFill>
                <a:latin typeface="+mn-lt"/>
              </a:rPr>
              <a:t>occurred</a:t>
            </a:r>
            <a:endParaRPr lang="en-US" sz="2400" b="1" dirty="0">
              <a:solidFill>
                <a:schemeClr val="tx2">
                  <a:lumMod val="25000"/>
                </a:schemeClr>
              </a:solidFill>
              <a:latin typeface="+mn-lt"/>
            </a:endParaRPr>
          </a:p>
        </p:txBody>
      </p:sp>
    </p:spTree>
    <p:extLst>
      <p:ext uri="{BB962C8B-B14F-4D97-AF65-F5344CB8AC3E}">
        <p14:creationId xmlns:p14="http://schemas.microsoft.com/office/powerpoint/2010/main" val="42826639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056910" y="868363"/>
            <a:ext cx="74965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r>
              <a:rPr lang="en-US" altLang="en-US" sz="3200" dirty="0" smtClean="0">
                <a:solidFill>
                  <a:prstClr val="black">
                    <a:lumMod val="95000"/>
                    <a:lumOff val="5000"/>
                  </a:prstClr>
                </a:solidFill>
                <a:latin typeface="Univers ExtraBlack" pitchFamily="34" charset="0"/>
              </a:rPr>
              <a:t>Danielle’s Law and End of Life (cont.)</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02325" y="1981200"/>
            <a:ext cx="8636876" cy="4832092"/>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fontAlgn="base" hangingPunct="1">
              <a:spcBef>
                <a:spcPct val="0"/>
              </a:spcBef>
              <a:spcAft>
                <a:spcPct val="0"/>
              </a:spcAft>
              <a:buFont typeface="Arial" panose="020B0604020202020204" pitchFamily="34" charset="0"/>
              <a:buChar char="•"/>
            </a:pPr>
            <a:r>
              <a:rPr lang="en-US" sz="2800" b="1" dirty="0" smtClean="0">
                <a:solidFill>
                  <a:schemeClr val="tx2">
                    <a:lumMod val="25000"/>
                  </a:schemeClr>
                </a:solidFill>
                <a:latin typeface="+mn-lt"/>
              </a:rPr>
              <a:t>Individuals </a:t>
            </a:r>
            <a:r>
              <a:rPr lang="en-US" sz="2800" b="1" dirty="0">
                <a:solidFill>
                  <a:schemeClr val="tx2">
                    <a:lumMod val="25000"/>
                  </a:schemeClr>
                </a:solidFill>
                <a:latin typeface="+mn-lt"/>
              </a:rPr>
              <a:t>at the end of life should be permitted to have their and their guardians’ decisions regarding medical treatment </a:t>
            </a:r>
            <a:r>
              <a:rPr lang="en-US" sz="2800" b="1" dirty="0" smtClean="0">
                <a:solidFill>
                  <a:schemeClr val="tx2">
                    <a:lumMod val="25000"/>
                  </a:schemeClr>
                </a:solidFill>
                <a:latin typeface="+mn-lt"/>
              </a:rPr>
              <a:t>followed</a:t>
            </a:r>
          </a:p>
          <a:p>
            <a:pPr marL="571500" indent="-571500" eaLnBrk="1" fontAlgn="base" hangingPunct="1">
              <a:spcBef>
                <a:spcPct val="0"/>
              </a:spcBef>
              <a:spcAft>
                <a:spcPct val="0"/>
              </a:spcAft>
              <a:buFont typeface="Arial" panose="020B0604020202020204" pitchFamily="34" charset="0"/>
              <a:buChar char="•"/>
            </a:pPr>
            <a:endParaRPr lang="en-US" sz="2800" b="1" dirty="0">
              <a:solidFill>
                <a:schemeClr val="tx2">
                  <a:lumMod val="25000"/>
                </a:schemeClr>
              </a:solidFill>
              <a:latin typeface="+mn-lt"/>
            </a:endParaRPr>
          </a:p>
          <a:p>
            <a:pPr marL="571500" indent="-571500" eaLnBrk="1" fontAlgn="base" hangingPunct="1">
              <a:spcBef>
                <a:spcPct val="0"/>
              </a:spcBef>
              <a:spcAft>
                <a:spcPct val="0"/>
              </a:spcAft>
              <a:buFont typeface="Arial" panose="020B0604020202020204" pitchFamily="34" charset="0"/>
              <a:buChar char="•"/>
            </a:pPr>
            <a:r>
              <a:rPr lang="en-US" sz="2800" b="1" dirty="0">
                <a:solidFill>
                  <a:schemeClr val="tx2">
                    <a:lumMod val="25000"/>
                  </a:schemeClr>
                </a:solidFill>
                <a:latin typeface="+mn-lt"/>
              </a:rPr>
              <a:t>Appropriate medical care must always be provided</a:t>
            </a:r>
          </a:p>
          <a:p>
            <a:pPr marL="571500" indent="-571500" eaLnBrk="1" fontAlgn="base" hangingPunct="1">
              <a:spcBef>
                <a:spcPct val="0"/>
              </a:spcBef>
              <a:spcAft>
                <a:spcPct val="0"/>
              </a:spcAft>
              <a:buFont typeface="Arial" panose="020B0604020202020204" pitchFamily="34" charset="0"/>
              <a:buChar char="•"/>
            </a:pPr>
            <a:endParaRPr lang="en-US" sz="2800" b="1" dirty="0" smtClean="0">
              <a:solidFill>
                <a:schemeClr val="tx2">
                  <a:lumMod val="25000"/>
                </a:schemeClr>
              </a:solidFill>
              <a:latin typeface="+mn-lt"/>
            </a:endParaRPr>
          </a:p>
          <a:p>
            <a:pPr marL="571500" indent="-571500" eaLnBrk="1" fontAlgn="base" hangingPunct="1">
              <a:spcBef>
                <a:spcPct val="0"/>
              </a:spcBef>
              <a:spcAft>
                <a:spcPct val="0"/>
              </a:spcAft>
              <a:buFont typeface="Arial" panose="020B0604020202020204" pitchFamily="34" charset="0"/>
              <a:buChar char="•"/>
            </a:pPr>
            <a:endParaRPr lang="en-US" sz="2800" b="1" dirty="0">
              <a:solidFill>
                <a:schemeClr val="tx2">
                  <a:lumMod val="25000"/>
                </a:schemeClr>
              </a:solidFill>
              <a:latin typeface="+mn-lt"/>
            </a:endParaRPr>
          </a:p>
          <a:p>
            <a:pPr marL="571500" indent="-571500" eaLnBrk="1" fontAlgn="base" hangingPunct="1">
              <a:spcBef>
                <a:spcPct val="0"/>
              </a:spcBef>
              <a:spcAft>
                <a:spcPct val="0"/>
              </a:spcAft>
              <a:buFont typeface="Arial" panose="020B0604020202020204" pitchFamily="34" charset="0"/>
              <a:buChar char="•"/>
            </a:pPr>
            <a:endParaRPr lang="en-US" sz="2800" b="1" dirty="0">
              <a:solidFill>
                <a:schemeClr val="tx2">
                  <a:lumMod val="25000"/>
                </a:schemeClr>
              </a:solidFill>
              <a:latin typeface="+mn-lt"/>
            </a:endParaRPr>
          </a:p>
          <a:p>
            <a:pPr eaLnBrk="1" fontAlgn="base" hangingPunct="1">
              <a:spcBef>
                <a:spcPct val="0"/>
              </a:spcBef>
              <a:spcAft>
                <a:spcPct val="0"/>
              </a:spcAft>
            </a:pPr>
            <a:endParaRPr lang="en-US" sz="2800" b="1" dirty="0" smtClean="0">
              <a:solidFill>
                <a:schemeClr val="tx2">
                  <a:lumMod val="25000"/>
                </a:schemeClr>
              </a:solidFill>
              <a:latin typeface="+mn-lt"/>
            </a:endParaRPr>
          </a:p>
        </p:txBody>
      </p:sp>
    </p:spTree>
    <p:extLst>
      <p:ext uri="{BB962C8B-B14F-4D97-AF65-F5344CB8AC3E}">
        <p14:creationId xmlns:p14="http://schemas.microsoft.com/office/powerpoint/2010/main" val="373316514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056910" y="868363"/>
            <a:ext cx="74965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r>
              <a:rPr lang="en-US" altLang="en-US" sz="3200" dirty="0" smtClean="0">
                <a:solidFill>
                  <a:prstClr val="black">
                    <a:lumMod val="95000"/>
                    <a:lumOff val="5000"/>
                  </a:prstClr>
                </a:solidFill>
                <a:latin typeface="Univers ExtraBlack" pitchFamily="34" charset="0"/>
              </a:rPr>
              <a:t>Danielle’s Law and End of Life (cont.)</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02325" y="1981200"/>
            <a:ext cx="8636876" cy="4708981"/>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fontAlgn="base" hangingPunct="1">
              <a:spcBef>
                <a:spcPct val="0"/>
              </a:spcBef>
              <a:spcAft>
                <a:spcPct val="0"/>
              </a:spcAft>
              <a:buFont typeface="Arial" panose="020B0604020202020204" pitchFamily="34" charset="0"/>
              <a:buChar char="•"/>
            </a:pPr>
            <a:r>
              <a:rPr lang="en-US" sz="2800" b="1" dirty="0">
                <a:solidFill>
                  <a:schemeClr val="tx2">
                    <a:lumMod val="25000"/>
                  </a:schemeClr>
                </a:solidFill>
                <a:latin typeface="+mn-lt"/>
              </a:rPr>
              <a:t>Staff must call 911 if a “life-threatening emergency” does </a:t>
            </a:r>
            <a:r>
              <a:rPr lang="en-US" sz="2800" b="1" dirty="0" smtClean="0">
                <a:solidFill>
                  <a:schemeClr val="tx2">
                    <a:lumMod val="25000"/>
                  </a:schemeClr>
                </a:solidFill>
                <a:latin typeface="+mn-lt"/>
              </a:rPr>
              <a:t>occur</a:t>
            </a:r>
          </a:p>
          <a:p>
            <a:pPr eaLnBrk="1" fontAlgn="base" hangingPunct="1">
              <a:spcBef>
                <a:spcPct val="0"/>
              </a:spcBef>
              <a:spcAft>
                <a:spcPct val="0"/>
              </a:spcAft>
            </a:pPr>
            <a:endParaRPr lang="en-US" sz="2800" b="1" dirty="0">
              <a:solidFill>
                <a:schemeClr val="tx2">
                  <a:lumMod val="25000"/>
                </a:schemeClr>
              </a:solidFill>
              <a:latin typeface="+mn-lt"/>
            </a:endParaRPr>
          </a:p>
          <a:p>
            <a:pPr marL="1314450" lvl="1" indent="-571500" eaLnBrk="1" fontAlgn="base" hangingPunct="1">
              <a:spcBef>
                <a:spcPct val="0"/>
              </a:spcBef>
              <a:spcAft>
                <a:spcPct val="0"/>
              </a:spcAft>
              <a:buFont typeface="Arial" panose="020B0604020202020204" pitchFamily="34" charset="0"/>
              <a:buChar char="•"/>
            </a:pPr>
            <a:r>
              <a:rPr lang="en-US" sz="2400" b="1" dirty="0">
                <a:solidFill>
                  <a:schemeClr val="tx2">
                    <a:lumMod val="25000"/>
                  </a:schemeClr>
                </a:solidFill>
                <a:latin typeface="+mn-lt"/>
              </a:rPr>
              <a:t>An event not related to the end-of-life condition – for example, an injury leading to excessive </a:t>
            </a:r>
            <a:r>
              <a:rPr lang="en-US" sz="2400" b="1" dirty="0" smtClean="0">
                <a:solidFill>
                  <a:schemeClr val="tx2">
                    <a:lumMod val="25000"/>
                  </a:schemeClr>
                </a:solidFill>
                <a:latin typeface="+mn-lt"/>
              </a:rPr>
              <a:t>bleeding</a:t>
            </a:r>
          </a:p>
          <a:p>
            <a:pPr marL="1314450" lvl="1" indent="-571500" eaLnBrk="1" fontAlgn="base" hangingPunct="1">
              <a:spcBef>
                <a:spcPct val="0"/>
              </a:spcBef>
              <a:spcAft>
                <a:spcPct val="0"/>
              </a:spcAft>
              <a:buFont typeface="Arial" panose="020B0604020202020204" pitchFamily="34" charset="0"/>
              <a:buChar char="•"/>
            </a:pPr>
            <a:endParaRPr lang="en-US" sz="2400" b="1" dirty="0">
              <a:solidFill>
                <a:schemeClr val="tx2">
                  <a:lumMod val="25000"/>
                </a:schemeClr>
              </a:solidFill>
              <a:latin typeface="+mn-lt"/>
            </a:endParaRPr>
          </a:p>
          <a:p>
            <a:pPr marL="1314450" lvl="1" indent="-571500" eaLnBrk="1" fontAlgn="base" hangingPunct="1">
              <a:spcBef>
                <a:spcPct val="0"/>
              </a:spcBef>
              <a:spcAft>
                <a:spcPct val="0"/>
              </a:spcAft>
              <a:buFont typeface="Arial" panose="020B0604020202020204" pitchFamily="34" charset="0"/>
              <a:buChar char="•"/>
            </a:pPr>
            <a:r>
              <a:rPr lang="en-US" sz="2400" b="1" dirty="0">
                <a:solidFill>
                  <a:schemeClr val="tx2">
                    <a:lumMod val="25000"/>
                  </a:schemeClr>
                </a:solidFill>
                <a:latin typeface="+mn-lt"/>
              </a:rPr>
              <a:t>If the individual has a Practitioner Order for Life-Sustaining Treatment (POLST) or Do Not Resuscitate (DNR) order, this should be provided to emergency </a:t>
            </a:r>
            <a:r>
              <a:rPr lang="en-US" sz="2400" b="1" dirty="0" smtClean="0">
                <a:solidFill>
                  <a:schemeClr val="tx2">
                    <a:lumMod val="25000"/>
                  </a:schemeClr>
                </a:solidFill>
                <a:latin typeface="+mn-lt"/>
              </a:rPr>
              <a:t>personnel</a:t>
            </a:r>
            <a:endParaRPr lang="en-US" sz="2400" b="1" dirty="0">
              <a:solidFill>
                <a:schemeClr val="tx2">
                  <a:lumMod val="25000"/>
                </a:schemeClr>
              </a:solidFill>
              <a:latin typeface="+mn-lt"/>
            </a:endParaRPr>
          </a:p>
        </p:txBody>
      </p:sp>
    </p:spTree>
    <p:extLst>
      <p:ext uri="{BB962C8B-B14F-4D97-AF65-F5344CB8AC3E}">
        <p14:creationId xmlns:p14="http://schemas.microsoft.com/office/powerpoint/2010/main" val="12397392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95400" y="869623"/>
            <a:ext cx="38012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600" dirty="0" smtClean="0">
                <a:solidFill>
                  <a:prstClr val="black">
                    <a:lumMod val="95000"/>
                    <a:lumOff val="5000"/>
                  </a:prstClr>
                </a:solidFill>
                <a:latin typeface="Univers ExtraBlack" pitchFamily="34" charset="0"/>
              </a:rPr>
              <a:t>Scenarios Activity</a:t>
            </a:r>
            <a:endParaRPr lang="en-US" altLang="en-US" sz="36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970318"/>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Get into small groups</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Determine if each situation is a life-threatening emergency requiring a 9-1-1 call</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Decide how you would handle the situation</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Choose a group leader as a spokesperson to report your group’s decisions</a:t>
            </a:r>
            <a:endParaRPr lang="en-US" altLang="en-US" sz="3200" b="1"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37910206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826761" y="819042"/>
            <a:ext cx="839742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smtClean="0">
                <a:solidFill>
                  <a:prstClr val="black">
                    <a:lumMod val="95000"/>
                    <a:lumOff val="5000"/>
                  </a:prstClr>
                </a:solidFill>
                <a:latin typeface="Univers ExtraBlack" pitchFamily="34" charset="0"/>
              </a:rPr>
              <a:t>Responding to Life Threatening Emergencies</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647426"/>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CHECK </a:t>
            </a:r>
            <a:r>
              <a:rPr lang="en-US" altLang="en-US" sz="2800" dirty="0" smtClean="0">
                <a:solidFill>
                  <a:srgbClr val="C5E1FE">
                    <a:lumMod val="25000"/>
                  </a:srgbClr>
                </a:solidFill>
                <a:latin typeface="Verdana"/>
                <a:cs typeface="David" panose="020E0502060401010101" pitchFamily="34" charset="-79"/>
              </a:rPr>
              <a:t>the person to determine if he/she is experiencing a life threatening emergency</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CALL 9-1-1 IF the condition is life threatening</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CARE </a:t>
            </a:r>
            <a:r>
              <a:rPr lang="en-US" altLang="en-US" sz="2800" dirty="0" smtClean="0">
                <a:solidFill>
                  <a:srgbClr val="C5E1FE">
                    <a:lumMod val="25000"/>
                  </a:srgbClr>
                </a:solidFill>
                <a:latin typeface="Verdana"/>
                <a:cs typeface="David" panose="020E0502060401010101" pitchFamily="34" charset="-79"/>
              </a:rPr>
              <a:t>for the person until help arrives</a:t>
            </a:r>
          </a:p>
          <a:p>
            <a:pPr marL="571500" lvl="0" indent="-571500" eaLnBrk="1" fontAlgn="base" hangingPunct="1">
              <a:spcBef>
                <a:spcPct val="0"/>
              </a:spcBef>
              <a:spcAft>
                <a:spcPct val="0"/>
              </a:spcAft>
              <a:buFont typeface="Arial" panose="020B0604020202020204" pitchFamily="34" charset="0"/>
              <a:buChar char="•"/>
            </a:pPr>
            <a:endParaRPr lang="en-US" altLang="en-US" sz="2800"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400" i="1" dirty="0" smtClean="0">
                <a:solidFill>
                  <a:srgbClr val="C5E1FE">
                    <a:lumMod val="25000"/>
                  </a:srgbClr>
                </a:solidFill>
                <a:latin typeface="Verdana"/>
                <a:cs typeface="David" panose="020E0502060401010101" pitchFamily="34" charset="-79"/>
              </a:rPr>
              <a:t>You are not required to call 9-1-1 in non-life threatening situations, but appropriate medical care is </a:t>
            </a:r>
            <a:r>
              <a:rPr lang="en-US" altLang="en-US" sz="2400" b="1" i="1" u="sng" dirty="0" smtClean="0">
                <a:solidFill>
                  <a:srgbClr val="C5E1FE">
                    <a:lumMod val="25000"/>
                  </a:srgbClr>
                </a:solidFill>
                <a:latin typeface="Verdana"/>
                <a:cs typeface="David" panose="020E0502060401010101" pitchFamily="34" charset="-79"/>
              </a:rPr>
              <a:t>always</a:t>
            </a:r>
            <a:r>
              <a:rPr lang="en-US" altLang="en-US" sz="2400" i="1" dirty="0" smtClean="0">
                <a:solidFill>
                  <a:srgbClr val="C5E1FE">
                    <a:lumMod val="25000"/>
                  </a:srgbClr>
                </a:solidFill>
                <a:latin typeface="Verdana"/>
                <a:cs typeface="David" panose="020E0502060401010101" pitchFamily="34" charset="-79"/>
              </a:rPr>
              <a:t> required</a:t>
            </a:r>
          </a:p>
        </p:txBody>
      </p:sp>
    </p:spTree>
    <p:extLst>
      <p:ext uri="{BB962C8B-B14F-4D97-AF65-F5344CB8AC3E}">
        <p14:creationId xmlns:p14="http://schemas.microsoft.com/office/powerpoint/2010/main" val="18370585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195518" y="849313"/>
            <a:ext cx="364715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600" dirty="0" smtClean="0">
                <a:solidFill>
                  <a:prstClr val="black">
                    <a:lumMod val="95000"/>
                    <a:lumOff val="5000"/>
                  </a:prstClr>
                </a:solidFill>
                <a:latin typeface="Univers ExtraBlack" pitchFamily="34" charset="0"/>
              </a:rPr>
              <a:t>Who is Danielle?</a:t>
            </a:r>
            <a:endParaRPr lang="en-US" altLang="en-US" sz="36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32 year old Danielle </a:t>
            </a:r>
            <a:r>
              <a:rPr lang="en-US" altLang="en-US" sz="2800" b="1" dirty="0" err="1" smtClean="0">
                <a:solidFill>
                  <a:srgbClr val="C5E1FE">
                    <a:lumMod val="25000"/>
                  </a:srgbClr>
                </a:solidFill>
                <a:latin typeface="Verdana"/>
                <a:cs typeface="David" panose="020E0502060401010101" pitchFamily="34" charset="-79"/>
              </a:rPr>
              <a:t>Gruskowski</a:t>
            </a:r>
            <a:r>
              <a:rPr lang="en-US" altLang="en-US" sz="2800" b="1" dirty="0" smtClean="0">
                <a:solidFill>
                  <a:srgbClr val="C5E1FE">
                    <a:lumMod val="25000"/>
                  </a:srgbClr>
                </a:solidFill>
                <a:latin typeface="Verdana"/>
                <a:cs typeface="David" panose="020E0502060401010101" pitchFamily="34" charset="-79"/>
              </a:rPr>
              <a:t> lived a full and active life as a member of her family and of the Carteret, NJ community</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She founded the “Carteret Specials” group dedicated to enriching the lives of local children with developmental disabilities, which is still active today</a:t>
            </a:r>
          </a:p>
        </p:txBody>
      </p:sp>
      <p:pic>
        <p:nvPicPr>
          <p:cNvPr id="6" name="Picture 2" descr="\\ddd-co-fp1\home\spickett\My Pictures\daniel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6166" y="198438"/>
            <a:ext cx="190500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55682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3134" y="849313"/>
            <a:ext cx="31515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600" dirty="0" smtClean="0">
                <a:solidFill>
                  <a:prstClr val="black">
                    <a:lumMod val="95000"/>
                    <a:lumOff val="5000"/>
                  </a:prstClr>
                </a:solidFill>
                <a:latin typeface="Univers ExtraBlack" pitchFamily="34" charset="0"/>
              </a:rPr>
              <a:t>Danielle’s Law</a:t>
            </a:r>
            <a:endParaRPr lang="en-US" altLang="en-US" sz="36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Danielle’s Law was named in her memory to increase necessary  9-1-1 calls for life threatening emergencies</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The law emphasizes the importance of staff calling 9-1-1 in life threatening emergencies for people with </a:t>
            </a:r>
            <a:r>
              <a:rPr lang="en-US" altLang="en-US" sz="2800" b="1" dirty="0" smtClean="0">
                <a:solidFill>
                  <a:srgbClr val="C5E1FE">
                    <a:lumMod val="25000"/>
                  </a:srgbClr>
                </a:solidFill>
                <a:latin typeface="Verdana"/>
                <a:cs typeface="David" panose="020E0502060401010101" pitchFamily="34" charset="-79"/>
              </a:rPr>
              <a:t>intellectual and developmental </a:t>
            </a:r>
            <a:r>
              <a:rPr lang="en-US" altLang="en-US" sz="2800" b="1" dirty="0" smtClean="0">
                <a:solidFill>
                  <a:srgbClr val="C5E1FE">
                    <a:lumMod val="25000"/>
                  </a:srgbClr>
                </a:solidFill>
                <a:latin typeface="Verdana"/>
                <a:cs typeface="David" panose="020E0502060401010101" pitchFamily="34" charset="-79"/>
              </a:rPr>
              <a:t>disabilities or traumatic brain injuries</a:t>
            </a:r>
          </a:p>
        </p:txBody>
      </p:sp>
      <p:pic>
        <p:nvPicPr>
          <p:cNvPr id="6" name="Picture 2" descr="\\ddd-co-fp1\home\spickett\My Pictures\daniel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204241"/>
            <a:ext cx="190500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0582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056910" y="899787"/>
            <a:ext cx="76567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600" b="1" dirty="0" smtClean="0">
                <a:solidFill>
                  <a:prstClr val="black">
                    <a:lumMod val="95000"/>
                    <a:lumOff val="5000"/>
                  </a:prstClr>
                </a:solidFill>
                <a:latin typeface="Univers ExtraBlack" pitchFamily="34" charset="0"/>
              </a:rPr>
              <a:t>It’s the Law: Staff Responsibilities</a:t>
            </a:r>
            <a:endParaRPr lang="en-US" altLang="en-US" sz="36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Anyone who works with individuals with </a:t>
            </a:r>
            <a:r>
              <a:rPr lang="en-US" altLang="en-US" sz="2800" b="1" dirty="0" smtClean="0">
                <a:solidFill>
                  <a:srgbClr val="C5E1FE">
                    <a:lumMod val="25000"/>
                  </a:srgbClr>
                </a:solidFill>
                <a:latin typeface="Verdana"/>
                <a:cs typeface="David" panose="020E0502060401010101" pitchFamily="34" charset="-79"/>
              </a:rPr>
              <a:t>intellectual and developmental </a:t>
            </a:r>
            <a:r>
              <a:rPr lang="en-US" altLang="en-US" sz="2800" b="1" dirty="0" smtClean="0">
                <a:solidFill>
                  <a:srgbClr val="C5E1FE">
                    <a:lumMod val="25000"/>
                  </a:srgbClr>
                </a:solidFill>
                <a:latin typeface="Verdana"/>
                <a:cs typeface="David" panose="020E0502060401010101" pitchFamily="34" charset="-79"/>
              </a:rPr>
              <a:t>disabilities or traumatic brain injury must call 9-1-1 in the event of a life threatening emergency</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Not calling 9-1-1 or delaying the call in a life threatening emergency is a violation of the law</a:t>
            </a:r>
            <a:endParaRPr lang="en-US" altLang="en-US" sz="32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2402449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930277" y="872660"/>
            <a:ext cx="779732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4000" dirty="0" smtClean="0">
                <a:solidFill>
                  <a:prstClr val="black">
                    <a:lumMod val="95000"/>
                    <a:lumOff val="5000"/>
                  </a:prstClr>
                </a:solidFill>
                <a:latin typeface="Univers ExtraBlack" pitchFamily="34" charset="0"/>
              </a:rPr>
              <a:t>Responsibilities &amp; Quality of Care</a:t>
            </a:r>
            <a:endParaRPr lang="en-US" altLang="en-US" sz="40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28601" y="2133600"/>
            <a:ext cx="7543799" cy="452431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857250" indent="-857250" fontAlgn="base">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You have an important role in caring for individuals with </a:t>
            </a:r>
            <a:r>
              <a:rPr lang="en-US" altLang="en-US" sz="2400" b="1" dirty="0" smtClean="0">
                <a:solidFill>
                  <a:srgbClr val="C5E1FE">
                    <a:lumMod val="25000"/>
                  </a:srgbClr>
                </a:solidFill>
                <a:latin typeface="Verdana"/>
                <a:cs typeface="David" panose="020E0502060401010101" pitchFamily="34" charset="-79"/>
              </a:rPr>
              <a:t>intellectual and developmental </a:t>
            </a:r>
            <a:r>
              <a:rPr lang="en-US" altLang="en-US" sz="2400" b="1" dirty="0" smtClean="0">
                <a:solidFill>
                  <a:srgbClr val="C5E1FE">
                    <a:lumMod val="25000"/>
                  </a:srgbClr>
                </a:solidFill>
                <a:latin typeface="Verdana"/>
                <a:cs typeface="David" panose="020E0502060401010101" pitchFamily="34" charset="-79"/>
              </a:rPr>
              <a:t>disabilities</a:t>
            </a:r>
          </a:p>
          <a:p>
            <a:pPr fontAlgn="base">
              <a:spcBef>
                <a:spcPct val="0"/>
              </a:spcBef>
              <a:spcAft>
                <a:spcPct val="0"/>
              </a:spcAft>
            </a:pPr>
            <a:endParaRPr lang="en-US" altLang="en-US" sz="2400" b="1" dirty="0" smtClean="0">
              <a:solidFill>
                <a:srgbClr val="C5E1FE">
                  <a:lumMod val="25000"/>
                </a:srgbClr>
              </a:solidFill>
              <a:latin typeface="Verdana"/>
              <a:cs typeface="David" panose="020E0502060401010101" pitchFamily="34" charset="-79"/>
            </a:endParaRPr>
          </a:p>
          <a:p>
            <a:pPr marL="857250" indent="-857250" fontAlgn="base">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Recognizing medical issues and obtaining appropriate care is vital</a:t>
            </a:r>
          </a:p>
          <a:p>
            <a:pPr fontAlgn="base">
              <a:spcBef>
                <a:spcPct val="0"/>
              </a:spcBef>
              <a:spcAft>
                <a:spcPct val="0"/>
              </a:spcAft>
            </a:pPr>
            <a:endParaRPr lang="en-US" altLang="en-US" sz="2400" b="1" dirty="0" smtClean="0">
              <a:solidFill>
                <a:srgbClr val="C5E1FE">
                  <a:lumMod val="25000"/>
                </a:srgbClr>
              </a:solidFill>
              <a:latin typeface="Verdana"/>
              <a:cs typeface="David" panose="020E0502060401010101" pitchFamily="34" charset="-79"/>
            </a:endParaRPr>
          </a:p>
          <a:p>
            <a:pPr marL="857250" indent="-857250" fontAlgn="base">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Good communication and monitoring of individuals you are assisting provides quality of care</a:t>
            </a:r>
          </a:p>
          <a:p>
            <a:pPr fontAlgn="base">
              <a:spcBef>
                <a:spcPct val="0"/>
              </a:spcBef>
              <a:spcAft>
                <a:spcPct val="0"/>
              </a:spcAft>
            </a:pPr>
            <a:endParaRPr lang="en-US" altLang="en-US" sz="2400" b="1" dirty="0" smtClean="0">
              <a:solidFill>
                <a:srgbClr val="C5E1FE">
                  <a:lumMod val="25000"/>
                </a:srgbClr>
              </a:solidFill>
              <a:latin typeface="Verdana"/>
              <a:cs typeface="David" panose="020E0502060401010101" pitchFamily="34" charset="-79"/>
            </a:endParaRPr>
          </a:p>
          <a:p>
            <a:pPr marL="857250" indent="-857250" fontAlgn="base">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Your actions can save a life</a:t>
            </a:r>
            <a:endParaRPr lang="en-US" altLang="en-US" sz="2400" b="1" dirty="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404768345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927649" y="849313"/>
            <a:ext cx="795602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600" b="1" dirty="0" smtClean="0">
                <a:solidFill>
                  <a:prstClr val="black">
                    <a:lumMod val="95000"/>
                    <a:lumOff val="5000"/>
                  </a:prstClr>
                </a:solidFill>
                <a:latin typeface="Univers ExtraBlack" pitchFamily="34" charset="0"/>
              </a:rPr>
              <a:t>Employer/Provider Responsibilities</a:t>
            </a:r>
            <a:endParaRPr lang="en-US" altLang="en-US" sz="36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53943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Ensure staff are trained to identify life threatening emergencies and know when to call 9-1-1</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File an incident report according to Division procedures</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Maintain a record of all 9-1-1 calls</a:t>
            </a:r>
            <a:endParaRPr lang="en-US" altLang="en-US" sz="32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283851383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834643" y="882104"/>
            <a:ext cx="837601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Department of Human Services Responsibilities</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832092"/>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Ensure training is provided to service providers</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Maintain records of provider calls to 9-1-1</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Review potential violations of Danielle’s Law</a:t>
            </a:r>
          </a:p>
          <a:p>
            <a:pPr marL="1314450" lvl="1" indent="-571500" eaLnBrk="1" fontAlgn="base" hangingPunct="1">
              <a:spcBef>
                <a:spcPct val="0"/>
              </a:spcBef>
              <a:spcAft>
                <a:spcPct val="0"/>
              </a:spcAft>
              <a:buFont typeface="Courier New" panose="02070309020205020404" pitchFamily="49" charset="0"/>
              <a:buChar char="o"/>
            </a:pPr>
            <a:r>
              <a:rPr lang="en-US" altLang="en-US" sz="2800" dirty="0" smtClean="0">
                <a:solidFill>
                  <a:srgbClr val="C5E1FE">
                    <a:lumMod val="25000"/>
                  </a:srgbClr>
                </a:solidFill>
                <a:latin typeface="Verdana"/>
                <a:cs typeface="David" panose="020E0502060401010101" pitchFamily="34" charset="-79"/>
              </a:rPr>
              <a:t>Situations where a reasonably prudent person did not act in a life threatening emergency</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Maintain records of violations</a:t>
            </a:r>
            <a:endParaRPr lang="en-US" altLang="en-US" sz="2800" b="1" dirty="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225003615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014434" y="936626"/>
            <a:ext cx="69140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Penalties for Non-Compliance with Law</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970318"/>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If you do not call 9-1-1 in a life threatening emergency, penalties may include:</a:t>
            </a:r>
          </a:p>
          <a:p>
            <a:pPr marL="1314450" lvl="1" indent="-571500" eaLnBrk="1" fontAlgn="base" hangingPunct="1">
              <a:spcBef>
                <a:spcPct val="0"/>
              </a:spcBef>
              <a:spcAft>
                <a:spcPct val="0"/>
              </a:spcAft>
              <a:buFont typeface="Courier New" panose="02070309020205020404" pitchFamily="49" charset="0"/>
              <a:buChar char="o"/>
            </a:pPr>
            <a:r>
              <a:rPr lang="en-US" altLang="en-US" sz="2800" b="1" dirty="0" smtClean="0">
                <a:solidFill>
                  <a:srgbClr val="C5E1FE">
                    <a:lumMod val="25000"/>
                  </a:srgbClr>
                </a:solidFill>
                <a:latin typeface="Verdana"/>
                <a:cs typeface="David" panose="020E0502060401010101" pitchFamily="34" charset="-79"/>
              </a:rPr>
              <a:t>Termination from employment</a:t>
            </a:r>
          </a:p>
          <a:p>
            <a:pPr marL="1314450" lvl="1" indent="-571500" eaLnBrk="1" fontAlgn="base" hangingPunct="1">
              <a:spcBef>
                <a:spcPct val="0"/>
              </a:spcBef>
              <a:spcAft>
                <a:spcPct val="0"/>
              </a:spcAft>
              <a:buFont typeface="Courier New" panose="02070309020205020404" pitchFamily="49" charset="0"/>
              <a:buChar char="o"/>
            </a:pPr>
            <a:r>
              <a:rPr lang="en-US" altLang="en-US" sz="2800" b="1" dirty="0" smtClean="0">
                <a:solidFill>
                  <a:srgbClr val="C5E1FE">
                    <a:lumMod val="25000"/>
                  </a:srgbClr>
                </a:solidFill>
                <a:latin typeface="Verdana"/>
                <a:cs typeface="David" panose="020E0502060401010101" pitchFamily="34" charset="-79"/>
              </a:rPr>
              <a:t>Fines up to $25,000</a:t>
            </a:r>
          </a:p>
          <a:p>
            <a:pPr marL="1314450" lvl="1" indent="-571500" eaLnBrk="1" fontAlgn="base" hangingPunct="1">
              <a:spcBef>
                <a:spcPct val="0"/>
              </a:spcBef>
              <a:spcAft>
                <a:spcPct val="0"/>
              </a:spcAft>
              <a:buFont typeface="Courier New" panose="02070309020205020404" pitchFamily="49" charset="0"/>
              <a:buChar char="o"/>
            </a:pPr>
            <a:r>
              <a:rPr lang="en-US" altLang="en-US" sz="2800" b="1" dirty="0" smtClean="0">
                <a:solidFill>
                  <a:srgbClr val="C5E1FE">
                    <a:lumMod val="25000"/>
                  </a:srgbClr>
                </a:solidFill>
                <a:latin typeface="Verdana"/>
                <a:cs typeface="David" panose="020E0502060401010101" pitchFamily="34" charset="-79"/>
              </a:rPr>
              <a:t>Loss of license (for healthcare professionals)</a:t>
            </a:r>
            <a:endParaRPr lang="en-US" altLang="en-US" sz="2800" b="1" dirty="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160936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056910" y="936626"/>
            <a:ext cx="79330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How are Danielle’s Law Violations Reviewed?</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505620" y="1782763"/>
            <a:ext cx="7597856" cy="4893647"/>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Reviewed by OPIA &amp; DDD Risk Management Staff</a:t>
            </a:r>
          </a:p>
          <a:p>
            <a:pPr marL="571500" lvl="0" indent="-571500" eaLnBrk="1" fontAlgn="base" hangingPunct="1">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Criteria:</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Was the condition a life threatening emergency?</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Would a reasonably prudent person have known at the time of the incident that the condition was life threatening?</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Outcome of incident not considered</a:t>
            </a:r>
          </a:p>
          <a:p>
            <a:pPr marL="342900" indent="-342900" eaLnBrk="1" fontAlgn="base" hangingPunct="1">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Recommendation made to Assistant Commissioner for final decision</a:t>
            </a:r>
          </a:p>
        </p:txBody>
      </p:sp>
    </p:spTree>
    <p:extLst>
      <p:ext uri="{BB962C8B-B14F-4D97-AF65-F5344CB8AC3E}">
        <p14:creationId xmlns:p14="http://schemas.microsoft.com/office/powerpoint/2010/main" val="336885091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377598" y="883336"/>
            <a:ext cx="300915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b="1" dirty="0" smtClean="0">
                <a:solidFill>
                  <a:prstClr val="black">
                    <a:lumMod val="95000"/>
                    <a:lumOff val="5000"/>
                  </a:prstClr>
                </a:solidFill>
                <a:latin typeface="Univers ExtraBlack" pitchFamily="34" charset="0"/>
              </a:rPr>
              <a:t>Review &amp; Quiz</a:t>
            </a:r>
            <a:endParaRPr lang="en-US" altLang="en-US" sz="32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108543"/>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fontAlgn="base" hangingPunct="1">
              <a:spcBef>
                <a:spcPct val="0"/>
              </a:spcBef>
              <a:spcAft>
                <a:spcPct val="0"/>
              </a:spcAft>
              <a:buFont typeface="Arial" panose="020B0604020202020204" pitchFamily="34" charset="0"/>
              <a:buChar char="•"/>
            </a:pPr>
            <a:r>
              <a:rPr lang="en-US" altLang="en-US" sz="2800" b="1" dirty="0">
                <a:solidFill>
                  <a:srgbClr val="C5E1FE">
                    <a:lumMod val="25000"/>
                  </a:srgbClr>
                </a:solidFill>
                <a:latin typeface="Verdana"/>
                <a:cs typeface="David" panose="020E0502060401010101" pitchFamily="34" charset="-79"/>
              </a:rPr>
              <a:t>Review of health threatening conditions</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Review of life threatening emergencies</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Frequently Asked Questions</a:t>
            </a: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Quiz</a:t>
            </a: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
        <p:nvSpPr>
          <p:cNvPr id="4" name="Rectangle 3"/>
          <p:cNvSpPr/>
          <p:nvPr/>
        </p:nvSpPr>
        <p:spPr>
          <a:xfrm>
            <a:off x="5105400" y="5257800"/>
            <a:ext cx="2464677" cy="1138773"/>
          </a:xfrm>
          <a:prstGeom prst="rect">
            <a:avLst/>
          </a:prstGeom>
        </p:spPr>
        <p:txBody>
          <a:bodyPr wrap="square">
            <a:spAutoFit/>
          </a:bodyPr>
          <a:lstStyle/>
          <a:p>
            <a:pPr lvl="0" algn="ctr" fontAlgn="base">
              <a:spcBef>
                <a:spcPct val="20000"/>
              </a:spcBef>
              <a:spcAft>
                <a:spcPct val="0"/>
              </a:spcAft>
            </a:pPr>
            <a:r>
              <a:rPr lang="en-US" altLang="en-US" sz="2000" dirty="0">
                <a:solidFill>
                  <a:srgbClr val="000000"/>
                </a:solidFill>
                <a:latin typeface="Gill Sans Ultra Bold Condensed" panose="020B0A06020104020203" pitchFamily="34" charset="0"/>
                <a:cs typeface="Arial" panose="020B0604020202020204" pitchFamily="34" charset="0"/>
              </a:rPr>
              <a:t>For </a:t>
            </a:r>
          </a:p>
          <a:p>
            <a:pPr lvl="0" algn="ctr" fontAlgn="base">
              <a:spcBef>
                <a:spcPct val="20000"/>
              </a:spcBef>
              <a:spcAft>
                <a:spcPct val="0"/>
              </a:spcAft>
            </a:pPr>
            <a:r>
              <a:rPr lang="en-US" altLang="en-US" sz="2000" dirty="0">
                <a:solidFill>
                  <a:srgbClr val="000000"/>
                </a:solidFill>
                <a:latin typeface="Gill Sans Ultra Bold Condensed" panose="020B0A06020104020203" pitchFamily="34" charset="0"/>
                <a:cs typeface="Arial" panose="020B0604020202020204" pitchFamily="34" charset="0"/>
              </a:rPr>
              <a:t>Life Threatening </a:t>
            </a:r>
          </a:p>
          <a:p>
            <a:pPr lvl="0" algn="ctr" fontAlgn="base">
              <a:spcBef>
                <a:spcPct val="20000"/>
              </a:spcBef>
              <a:spcAft>
                <a:spcPct val="0"/>
              </a:spcAft>
            </a:pPr>
            <a:r>
              <a:rPr lang="en-US" altLang="en-US" sz="2000" dirty="0">
                <a:solidFill>
                  <a:srgbClr val="000000"/>
                </a:solidFill>
                <a:latin typeface="Gill Sans Ultra Bold Condensed" panose="020B0A06020104020203" pitchFamily="34" charset="0"/>
                <a:cs typeface="Arial" panose="020B0604020202020204" pitchFamily="34" charset="0"/>
              </a:rPr>
              <a:t>Emergencies</a:t>
            </a:r>
            <a:endParaRPr lang="en-US" altLang="en-US" sz="2000" dirty="0">
              <a:solidFill>
                <a:srgbClr val="FF0000"/>
              </a:solidFill>
              <a:latin typeface="Gill Sans Ultra Bold Condensed" panose="020B0A06020104020203" pitchFamily="34" charset="0"/>
              <a:cs typeface="Arial" panose="020B0604020202020204" pitchFamily="34" charset="0"/>
            </a:endParaRPr>
          </a:p>
        </p:txBody>
      </p:sp>
      <p:pic>
        <p:nvPicPr>
          <p:cNvPr id="3074" name="Picture 2" descr="\\ddd-co-fp1\home\spickett\My Pictures\9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5265" y="4648200"/>
            <a:ext cx="19621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91977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53943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Direct care staff often know the person best, so their input into medical conditions is important.</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356446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53943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All medical situations and conditions are life threatening emergencies.</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2100209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108543"/>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All 9-1-1 calls must be for life threatening emergencies.</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384991583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A health threatening condition may need immediate medical care such as driving someone to the doctor’s office or an emergency room.</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2057353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53943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Examples of life threatening emergencies would be a heart attack or stroke.</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7473283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930277" y="868363"/>
            <a:ext cx="76231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smtClean="0">
                <a:solidFill>
                  <a:prstClr val="black">
                    <a:lumMod val="95000"/>
                    <a:lumOff val="5000"/>
                  </a:prstClr>
                </a:solidFill>
                <a:latin typeface="Univers ExtraBlack" pitchFamily="34" charset="0"/>
              </a:rPr>
              <a:t>Identifying Life Threatening Emergencies</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28601" y="2133600"/>
            <a:ext cx="7543799" cy="341632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857250" indent="-857250" fontAlgn="base">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Life Threatening Emergencies are potentially fatal</a:t>
            </a:r>
          </a:p>
          <a:p>
            <a:pPr fontAlgn="base">
              <a:spcBef>
                <a:spcPct val="0"/>
              </a:spcBef>
              <a:spcAft>
                <a:spcPct val="0"/>
              </a:spcAft>
            </a:pPr>
            <a:endParaRPr lang="en-US" altLang="en-US" sz="2400" b="1" dirty="0" smtClean="0">
              <a:solidFill>
                <a:srgbClr val="C5E1FE">
                  <a:lumMod val="25000"/>
                </a:srgbClr>
              </a:solidFill>
              <a:latin typeface="Verdana"/>
              <a:cs typeface="David" panose="020E0502060401010101" pitchFamily="34" charset="-79"/>
            </a:endParaRPr>
          </a:p>
          <a:p>
            <a:pPr marL="857250" indent="-857250" fontAlgn="base">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Not all medical situations are life threatening emergencies</a:t>
            </a:r>
          </a:p>
          <a:p>
            <a:pPr fontAlgn="base">
              <a:spcBef>
                <a:spcPct val="0"/>
              </a:spcBef>
              <a:spcAft>
                <a:spcPct val="0"/>
              </a:spcAft>
            </a:pPr>
            <a:endParaRPr lang="en-US" altLang="en-US" sz="2400" b="1" dirty="0" smtClean="0">
              <a:solidFill>
                <a:srgbClr val="C5E1FE">
                  <a:lumMod val="25000"/>
                </a:srgbClr>
              </a:solidFill>
              <a:latin typeface="Verdana"/>
              <a:cs typeface="David" panose="020E0502060401010101" pitchFamily="34" charset="-79"/>
            </a:endParaRPr>
          </a:p>
          <a:p>
            <a:pPr marL="857250" indent="-857250" fontAlgn="base">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Need to identify those situations that are life threatening emergencies</a:t>
            </a:r>
          </a:p>
          <a:p>
            <a:pPr fontAlgn="base">
              <a:spcBef>
                <a:spcPct val="0"/>
              </a:spcBef>
              <a:spcAft>
                <a:spcPct val="0"/>
              </a:spcAft>
            </a:pPr>
            <a:endParaRPr lang="en-US" altLang="en-US" sz="2400" b="1"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78855451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970318"/>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An example of a health threatening condition would be seizures typical for the person lasting less than 5 </a:t>
            </a:r>
            <a:r>
              <a:rPr lang="en-US" altLang="en-US" sz="2800" b="1" dirty="0" smtClean="0">
                <a:solidFill>
                  <a:srgbClr val="C5E1FE">
                    <a:lumMod val="25000"/>
                  </a:srgbClr>
                </a:solidFill>
                <a:latin typeface="Verdana"/>
                <a:cs typeface="David" panose="020E0502060401010101" pitchFamily="34" charset="-79"/>
              </a:rPr>
              <a:t>minutes.</a:t>
            </a:r>
            <a:endParaRPr lang="en-US" altLang="en-US" sz="2800" b="1" dirty="0" smtClean="0">
              <a:solidFill>
                <a:srgbClr val="C5E1FE">
                  <a:lumMod val="25000"/>
                </a:srgbClr>
              </a:solidFill>
              <a:latin typeface="Verdana"/>
              <a:cs typeface="David" panose="020E0502060401010101" pitchFamily="34" charset="-79"/>
            </a:endParaRP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49346212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If someone is having trouble breathing, but is conscious and able to talk to you, it would be safe to drive them to the hospital yourself.</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295386864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When you identify a life threatening emergency, you should call </a:t>
            </a:r>
            <a:r>
              <a:rPr lang="en-US" altLang="en-US" sz="2800" b="1" dirty="0" smtClean="0">
                <a:solidFill>
                  <a:srgbClr val="C5E1FE">
                    <a:lumMod val="25000"/>
                  </a:srgbClr>
                </a:solidFill>
                <a:latin typeface="Verdana"/>
                <a:cs typeface="David" panose="020E0502060401010101" pitchFamily="34" charset="-79"/>
              </a:rPr>
              <a:t>9-1-1, provide care and </a:t>
            </a:r>
            <a:r>
              <a:rPr lang="en-US" altLang="en-US" sz="2800" b="1" dirty="0" smtClean="0">
                <a:solidFill>
                  <a:srgbClr val="C5E1FE">
                    <a:lumMod val="25000"/>
                  </a:srgbClr>
                </a:solidFill>
                <a:latin typeface="Verdana"/>
                <a:cs typeface="David" panose="020E0502060401010101" pitchFamily="34" charset="-79"/>
              </a:rPr>
              <a:t>then </a:t>
            </a:r>
            <a:r>
              <a:rPr lang="en-US" altLang="en-US" sz="2800" b="1" dirty="0" smtClean="0">
                <a:solidFill>
                  <a:srgbClr val="C5E1FE">
                    <a:lumMod val="25000"/>
                  </a:srgbClr>
                </a:solidFill>
                <a:latin typeface="Verdana"/>
                <a:cs typeface="David" panose="020E0502060401010101" pitchFamily="34" charset="-79"/>
              </a:rPr>
              <a:t>call your </a:t>
            </a:r>
            <a:r>
              <a:rPr lang="en-US" altLang="en-US" sz="2800" b="1" dirty="0" smtClean="0">
                <a:solidFill>
                  <a:srgbClr val="C5E1FE">
                    <a:lumMod val="25000"/>
                  </a:srgbClr>
                </a:solidFill>
                <a:latin typeface="Verdana"/>
                <a:cs typeface="David" panose="020E0502060401010101" pitchFamily="34" charset="-79"/>
              </a:rPr>
              <a:t>supervisor to report the situation.</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1603766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23648" y="0"/>
            <a:ext cx="7315200" cy="6858000"/>
          </a:xfrm>
          <a:prstGeom prst="rect">
            <a:avLst/>
          </a:prstGeom>
          <a:gradFill rotWithShape="1">
            <a:gsLst>
              <a:gs pos="0">
                <a:srgbClr val="CCECFF"/>
              </a:gs>
              <a:gs pos="100000">
                <a:srgbClr val="FFFF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245478" y="910407"/>
            <a:ext cx="5296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Quiz Question: True or False?</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440120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Health threatening conditions are not emergencies, however appropriate and prompt medical care is always required, such as calling a doctor.</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TRUE OR FALSE? </a:t>
            </a:r>
          </a:p>
          <a:p>
            <a:pPr marL="571500" lvl="0" indent="-571500" eaLnBrk="1" fontAlgn="base" hangingPunct="1">
              <a:spcBef>
                <a:spcPct val="0"/>
              </a:spcBef>
              <a:spcAft>
                <a:spcPct val="0"/>
              </a:spcAft>
              <a:buFont typeface="Arial" panose="020B0604020202020204" pitchFamily="34" charset="0"/>
              <a:buChar char="•"/>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8260311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328"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371600" y="912432"/>
            <a:ext cx="16545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2800" b="1" dirty="0" smtClean="0">
                <a:solidFill>
                  <a:prstClr val="black">
                    <a:lumMod val="95000"/>
                    <a:lumOff val="5000"/>
                  </a:prstClr>
                </a:solidFill>
                <a:latin typeface="Univers ExtraBlack" pitchFamily="34" charset="0"/>
              </a:rPr>
              <a:t>Wrap Up</a:t>
            </a:r>
            <a:endParaRPr lang="en-US" altLang="en-US" sz="2800" b="1"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685801" y="1981200"/>
            <a:ext cx="7417675" cy="353943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Questions</a:t>
            </a:r>
            <a:r>
              <a:rPr lang="en-US" altLang="en-US" sz="2800" b="1" dirty="0" smtClean="0">
                <a:solidFill>
                  <a:srgbClr val="C5E1FE">
                    <a:lumMod val="25000"/>
                  </a:srgbClr>
                </a:solidFill>
                <a:latin typeface="Verdana"/>
                <a:cs typeface="David" panose="020E0502060401010101" pitchFamily="34" charset="-79"/>
              </a:rPr>
              <a:t>?</a:t>
            </a: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marL="571500" lvl="0" indent="-571500" eaLnBrk="1" fontAlgn="base" hangingPunct="1">
              <a:spcBef>
                <a:spcPct val="0"/>
              </a:spcBef>
              <a:spcAft>
                <a:spcPct val="0"/>
              </a:spcAft>
              <a:buFont typeface="Arial" panose="020B0604020202020204" pitchFamily="34" charset="0"/>
              <a:buChar char="•"/>
            </a:pPr>
            <a:r>
              <a:rPr lang="en-US" altLang="en-US" sz="2800" b="1" dirty="0" smtClean="0">
                <a:solidFill>
                  <a:srgbClr val="C5E1FE">
                    <a:lumMod val="25000"/>
                  </a:srgbClr>
                </a:solidFill>
                <a:latin typeface="Verdana"/>
                <a:cs typeface="David" panose="020E0502060401010101" pitchFamily="34" charset="-79"/>
              </a:rPr>
              <a:t>Acknowledgement of Training Form</a:t>
            </a:r>
          </a:p>
          <a:p>
            <a:pPr lvl="0" eaLnBrk="1" fontAlgn="base" hangingPunct="1">
              <a:spcBef>
                <a:spcPct val="0"/>
              </a:spcBef>
              <a:spcAft>
                <a:spcPct val="0"/>
              </a:spcAft>
            </a:pPr>
            <a:endParaRPr lang="en-US" altLang="en-US" sz="2800" b="1" dirty="0">
              <a:solidFill>
                <a:srgbClr val="C5E1FE">
                  <a:lumMod val="25000"/>
                </a:srgbClr>
              </a:solidFill>
              <a:latin typeface="Verdana"/>
              <a:cs typeface="David" panose="020E0502060401010101" pitchFamily="34" charset="-79"/>
            </a:endParaRPr>
          </a:p>
          <a:p>
            <a:pPr lvl="0" eaLnBrk="1" fontAlgn="base" hangingPunct="1">
              <a:spcBef>
                <a:spcPct val="0"/>
              </a:spcBef>
              <a:spcAft>
                <a:spcPct val="0"/>
              </a:spcAft>
            </a:pPr>
            <a:endParaRPr lang="en-US" altLang="en-US" sz="2800" b="1" dirty="0" smtClean="0">
              <a:solidFill>
                <a:srgbClr val="C5E1FE">
                  <a:lumMod val="25000"/>
                </a:srgbClr>
              </a:solidFill>
              <a:latin typeface="Verdana"/>
              <a:cs typeface="David" panose="020E0502060401010101" pitchFamily="34" charset="-79"/>
            </a:endParaRPr>
          </a:p>
          <a:p>
            <a:pPr lvl="0" algn="ctr" eaLnBrk="1" fontAlgn="base" hangingPunct="1">
              <a:spcBef>
                <a:spcPct val="0"/>
              </a:spcBef>
              <a:spcAft>
                <a:spcPct val="0"/>
              </a:spcAft>
            </a:pPr>
            <a:r>
              <a:rPr lang="en-US" altLang="en-US" sz="2800" b="1" i="1" dirty="0" smtClean="0">
                <a:solidFill>
                  <a:srgbClr val="C5E1FE">
                    <a:lumMod val="25000"/>
                  </a:srgbClr>
                </a:solidFill>
                <a:latin typeface="Verdana"/>
                <a:cs typeface="David" panose="020E0502060401010101" pitchFamily="34" charset="-79"/>
              </a:rPr>
              <a:t>Thank You!</a:t>
            </a:r>
            <a:endParaRPr lang="en-US" altLang="en-US" sz="2800" b="1" i="1" dirty="0">
              <a:solidFill>
                <a:srgbClr val="C5E1FE">
                  <a:lumMod val="25000"/>
                </a:srgbClr>
              </a:solidFill>
              <a:latin typeface="Verdana"/>
              <a:cs typeface="David" panose="020E0502060401010101" pitchFamily="34" charset="-79"/>
            </a:endParaRPr>
          </a:p>
          <a:p>
            <a:pPr lvl="1" indent="0" eaLnBrk="1" fontAlgn="base" hangingPunct="1">
              <a:spcBef>
                <a:spcPct val="0"/>
              </a:spcBef>
              <a:spcAft>
                <a:spcPct val="0"/>
              </a:spcAft>
            </a:pPr>
            <a:endParaRPr lang="en-US" altLang="en-US" sz="2800" dirty="0" smtClean="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2484498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604406" y="882076"/>
            <a:ext cx="57107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a:solidFill>
                  <a:prstClr val="black">
                    <a:lumMod val="95000"/>
                    <a:lumOff val="5000"/>
                  </a:prstClr>
                </a:solidFill>
                <a:latin typeface="Univers ExtraBlack" pitchFamily="34" charset="0"/>
              </a:rPr>
              <a:t>Health Threatening Conditions</a:t>
            </a:r>
          </a:p>
        </p:txBody>
      </p:sp>
      <p:sp>
        <p:nvSpPr>
          <p:cNvPr id="2054" name="Text Box 6"/>
          <p:cNvSpPr txBox="1">
            <a:spLocks noChangeArrowheads="1"/>
          </p:cNvSpPr>
          <p:nvPr/>
        </p:nvSpPr>
        <p:spPr bwMode="auto">
          <a:xfrm>
            <a:off x="202325" y="1981200"/>
            <a:ext cx="7543799" cy="452431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fontAlgn="base" hangingPunct="1">
              <a:spcBef>
                <a:spcPct val="0"/>
              </a:spcBef>
              <a:spcAft>
                <a:spcPct val="0"/>
              </a:spcAft>
              <a:buFont typeface="Arial" panose="020B0604020202020204" pitchFamily="34" charset="0"/>
              <a:buChar char="•"/>
            </a:pPr>
            <a:r>
              <a:rPr lang="en-US" altLang="en-US" sz="2400" b="1" dirty="0">
                <a:solidFill>
                  <a:srgbClr val="C5E1FE">
                    <a:lumMod val="25000"/>
                  </a:srgbClr>
                </a:solidFill>
                <a:latin typeface="Verdana"/>
                <a:cs typeface="David" panose="020E0502060401010101" pitchFamily="34" charset="-79"/>
              </a:rPr>
              <a:t>Some medical situations may be health threatening, but not life threatening</a:t>
            </a:r>
          </a:p>
          <a:p>
            <a:pPr marL="571500" indent="-571500" eaLnBrk="1" fontAlgn="base" hangingPunct="1">
              <a:spcBef>
                <a:spcPct val="0"/>
              </a:spcBef>
              <a:spcAft>
                <a:spcPct val="0"/>
              </a:spcAft>
              <a:buFont typeface="Arial" panose="020B0604020202020204" pitchFamily="34" charset="0"/>
              <a:buChar char="•"/>
            </a:pPr>
            <a:r>
              <a:rPr lang="en-US" altLang="en-US" sz="2400" b="1" dirty="0">
                <a:solidFill>
                  <a:srgbClr val="C5E1FE">
                    <a:lumMod val="25000"/>
                  </a:srgbClr>
                </a:solidFill>
                <a:latin typeface="Verdana"/>
                <a:cs typeface="David" panose="020E0502060401010101" pitchFamily="34" charset="-79"/>
              </a:rPr>
              <a:t>Obtain appropriate medical care for health threatening conditions, such as calling a doctor</a:t>
            </a:r>
          </a:p>
          <a:p>
            <a:pPr marL="571500" indent="-571500" eaLnBrk="1" fontAlgn="base" hangingPunct="1">
              <a:spcBef>
                <a:spcPct val="0"/>
              </a:spcBef>
              <a:spcAft>
                <a:spcPct val="0"/>
              </a:spcAft>
              <a:buFont typeface="Arial" panose="020B0604020202020204" pitchFamily="34" charset="0"/>
              <a:buChar char="•"/>
            </a:pPr>
            <a:r>
              <a:rPr lang="en-US" altLang="en-US" sz="2400" b="1" dirty="0">
                <a:solidFill>
                  <a:srgbClr val="C5E1FE">
                    <a:lumMod val="25000"/>
                  </a:srgbClr>
                </a:solidFill>
                <a:latin typeface="Verdana"/>
                <a:cs typeface="David" panose="020E0502060401010101" pitchFamily="34" charset="-79"/>
              </a:rPr>
              <a:t>Always follow established medical protocols for any individual you support, such as checking blood sugar or providing PRN asthma medication</a:t>
            </a:r>
          </a:p>
          <a:p>
            <a:pPr marL="571500" indent="-571500" eaLnBrk="1" fontAlgn="base" hangingPunct="1">
              <a:spcBef>
                <a:spcPct val="0"/>
              </a:spcBef>
              <a:spcAft>
                <a:spcPct val="0"/>
              </a:spcAft>
              <a:buFont typeface="Arial" panose="020B0604020202020204" pitchFamily="34" charset="0"/>
              <a:buChar char="•"/>
            </a:pPr>
            <a:r>
              <a:rPr lang="en-US" altLang="en-US" sz="2400" b="1" dirty="0">
                <a:solidFill>
                  <a:srgbClr val="C5E1FE">
                    <a:lumMod val="25000"/>
                  </a:srgbClr>
                </a:solidFill>
                <a:latin typeface="Verdana"/>
                <a:cs typeface="David" panose="020E0502060401010101" pitchFamily="34" charset="-79"/>
              </a:rPr>
              <a:t>Report all health conditions to your supervisor and monitor the condition</a:t>
            </a:r>
          </a:p>
          <a:p>
            <a:pPr marL="571500" indent="-571500" eaLnBrk="1" fontAlgn="base" hangingPunct="1">
              <a:spcBef>
                <a:spcPct val="0"/>
              </a:spcBef>
              <a:spcAft>
                <a:spcPct val="0"/>
              </a:spcAft>
              <a:buFont typeface="Arial" panose="020B0604020202020204" pitchFamily="34" charset="0"/>
              <a:buChar char="•"/>
            </a:pPr>
            <a:endParaRPr lang="en-US" altLang="en-US" sz="2400" b="1" dirty="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72670460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1371600" y="882076"/>
            <a:ext cx="57107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a:solidFill>
                  <a:prstClr val="black">
                    <a:lumMod val="95000"/>
                    <a:lumOff val="5000"/>
                  </a:prstClr>
                </a:solidFill>
                <a:latin typeface="Univers ExtraBlack" pitchFamily="34" charset="0"/>
              </a:rPr>
              <a:t>Health Threatening Conditions</a:t>
            </a:r>
          </a:p>
        </p:txBody>
      </p:sp>
      <p:sp>
        <p:nvSpPr>
          <p:cNvPr id="2054" name="Text Box 6"/>
          <p:cNvSpPr txBox="1">
            <a:spLocks noChangeArrowheads="1"/>
          </p:cNvSpPr>
          <p:nvPr/>
        </p:nvSpPr>
        <p:spPr bwMode="auto">
          <a:xfrm>
            <a:off x="195757" y="1964353"/>
            <a:ext cx="7543799" cy="4893647"/>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fontAlgn="base" hangingPunct="1">
              <a:spcBef>
                <a:spcPct val="0"/>
              </a:spcBef>
              <a:spcAft>
                <a:spcPct val="0"/>
              </a:spcAft>
              <a:buFont typeface="Arial" panose="020B0604020202020204" pitchFamily="34" charset="0"/>
              <a:buChar char="•"/>
            </a:pPr>
            <a:r>
              <a:rPr lang="en-US" altLang="en-US" sz="2400" b="1" dirty="0">
                <a:solidFill>
                  <a:srgbClr val="C5E1FE">
                    <a:lumMod val="25000"/>
                  </a:srgbClr>
                </a:solidFill>
                <a:latin typeface="Verdana"/>
                <a:cs typeface="David" panose="020E0502060401010101" pitchFamily="34" charset="-79"/>
              </a:rPr>
              <a:t>Examples of Health Threatening Conditions:</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a:solidFill>
                  <a:srgbClr val="C5E1FE">
                    <a:lumMod val="25000"/>
                  </a:srgbClr>
                </a:solidFill>
                <a:latin typeface="Verdana"/>
                <a:cs typeface="David" panose="020E0502060401010101" pitchFamily="34" charset="-79"/>
              </a:rPr>
              <a:t>Sprained ankle</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a:solidFill>
                  <a:srgbClr val="C5E1FE">
                    <a:lumMod val="25000"/>
                  </a:srgbClr>
                </a:solidFill>
                <a:latin typeface="Verdana"/>
                <a:cs typeface="David" panose="020E0502060401010101" pitchFamily="34" charset="-79"/>
              </a:rPr>
              <a:t>Bleeding controlled with pressure</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a:solidFill>
                  <a:srgbClr val="C5E1FE">
                    <a:lumMod val="25000"/>
                  </a:srgbClr>
                </a:solidFill>
                <a:latin typeface="Verdana"/>
                <a:cs typeface="David" panose="020E0502060401010101" pitchFamily="34" charset="-79"/>
              </a:rPr>
              <a:t>Seizures typical to the person that last under 5 </a:t>
            </a:r>
            <a:r>
              <a:rPr lang="en-US" altLang="en-US" sz="2400" b="1" dirty="0" smtClean="0">
                <a:solidFill>
                  <a:srgbClr val="C5E1FE">
                    <a:lumMod val="25000"/>
                  </a:srgbClr>
                </a:solidFill>
                <a:latin typeface="Verdana"/>
                <a:cs typeface="David" panose="020E0502060401010101" pitchFamily="34" charset="-79"/>
              </a:rPr>
              <a:t>minutes </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Minor </a:t>
            </a:r>
            <a:r>
              <a:rPr lang="en-US" altLang="en-US" sz="2400" b="1" dirty="0">
                <a:solidFill>
                  <a:srgbClr val="C5E1FE">
                    <a:lumMod val="25000"/>
                  </a:srgbClr>
                </a:solidFill>
                <a:latin typeface="Verdana"/>
                <a:cs typeface="David" panose="020E0502060401010101" pitchFamily="34" charset="-79"/>
              </a:rPr>
              <a:t>burns/cuts</a:t>
            </a:r>
          </a:p>
          <a:p>
            <a:pPr marL="1314450" lvl="1" indent="-571500" eaLnBrk="1" fontAlgn="base" hangingPunct="1">
              <a:spcBef>
                <a:spcPct val="0"/>
              </a:spcBef>
              <a:spcAft>
                <a:spcPct val="0"/>
              </a:spcAft>
              <a:buFont typeface="Courier New" panose="02070309020205020404" pitchFamily="49" charset="0"/>
              <a:buChar char="o"/>
            </a:pPr>
            <a:r>
              <a:rPr lang="en-US" altLang="en-US" sz="2400" b="1" dirty="0">
                <a:solidFill>
                  <a:srgbClr val="C5E1FE">
                    <a:lumMod val="25000"/>
                  </a:srgbClr>
                </a:solidFill>
                <a:latin typeface="Verdana"/>
                <a:cs typeface="David" panose="020E0502060401010101" pitchFamily="34" charset="-79"/>
              </a:rPr>
              <a:t>Flu symptoms</a:t>
            </a:r>
          </a:p>
          <a:p>
            <a:pPr marL="1314450" lvl="1" indent="-571500" eaLnBrk="1" fontAlgn="base" hangingPunct="1">
              <a:spcBef>
                <a:spcPct val="0"/>
              </a:spcBef>
              <a:spcAft>
                <a:spcPct val="0"/>
              </a:spcAft>
              <a:buFont typeface="Courier New" panose="02070309020205020404" pitchFamily="49" charset="0"/>
              <a:buChar char="o"/>
            </a:pPr>
            <a:endParaRPr lang="en-US" altLang="en-US" sz="2400" b="1" dirty="0">
              <a:solidFill>
                <a:srgbClr val="C5E1FE">
                  <a:lumMod val="25000"/>
                </a:srgbClr>
              </a:solidFill>
              <a:latin typeface="Verdana"/>
              <a:cs typeface="David" panose="020E0502060401010101" pitchFamily="34" charset="-79"/>
            </a:endParaRPr>
          </a:p>
          <a:p>
            <a:pPr marL="571500" indent="-571500" eaLnBrk="1" fontAlgn="base" hangingPunct="1">
              <a:spcBef>
                <a:spcPct val="0"/>
              </a:spcBef>
              <a:spcAft>
                <a:spcPct val="0"/>
              </a:spcAft>
              <a:buFont typeface="Arial" panose="020B0604020202020204" pitchFamily="34" charset="0"/>
              <a:buChar char="•"/>
            </a:pPr>
            <a:r>
              <a:rPr lang="en-US" altLang="en-US" sz="2400" b="1" dirty="0">
                <a:solidFill>
                  <a:srgbClr val="C5E1FE">
                    <a:lumMod val="25000"/>
                  </a:srgbClr>
                </a:solidFill>
                <a:latin typeface="Verdana"/>
                <a:cs typeface="David" panose="020E0502060401010101" pitchFamily="34" charset="-79"/>
              </a:rPr>
              <a:t>If the health threatening condition worsens or becomes life threatening, call 9-1-1 immediately</a:t>
            </a:r>
          </a:p>
          <a:p>
            <a:pPr marL="571500" indent="-571500" eaLnBrk="1" fontAlgn="base" hangingPunct="1">
              <a:spcBef>
                <a:spcPct val="0"/>
              </a:spcBef>
              <a:spcAft>
                <a:spcPct val="0"/>
              </a:spcAft>
              <a:buFont typeface="Arial" panose="020B0604020202020204" pitchFamily="34" charset="0"/>
              <a:buChar char="•"/>
            </a:pPr>
            <a:endParaRPr lang="en-US" altLang="en-US" sz="2400" b="1" dirty="0">
              <a:solidFill>
                <a:srgbClr val="C5E1FE">
                  <a:lumMod val="25000"/>
                </a:srgbClr>
              </a:solidFill>
              <a:latin typeface="Verdana"/>
              <a:cs typeface="David" panose="020E0502060401010101" pitchFamily="34" charset="-79"/>
            </a:endParaRPr>
          </a:p>
        </p:txBody>
      </p:sp>
    </p:spTree>
    <p:extLst>
      <p:ext uri="{BB962C8B-B14F-4D97-AF65-F5344CB8AC3E}">
        <p14:creationId xmlns:p14="http://schemas.microsoft.com/office/powerpoint/2010/main" val="111921466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054" name="Text Box 6"/>
          <p:cNvSpPr txBox="1">
            <a:spLocks noChangeArrowheads="1"/>
          </p:cNvSpPr>
          <p:nvPr/>
        </p:nvSpPr>
        <p:spPr bwMode="auto">
          <a:xfrm>
            <a:off x="202325" y="1959098"/>
            <a:ext cx="7543799" cy="2677656"/>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fontAlgn="base" hangingPunct="1">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Life threatening emergencies are those situations when immediate intervention is necessary to protect a person’s life or if serious impairment or dysfunction of a person’s body functions or organs/parts may occur</a:t>
            </a:r>
            <a:endParaRPr lang="en-US" altLang="en-US" sz="2400" b="1" dirty="0">
              <a:solidFill>
                <a:srgbClr val="C5E1FE">
                  <a:lumMod val="25000"/>
                </a:srgbClr>
              </a:solidFill>
              <a:latin typeface="Verdana"/>
              <a:cs typeface="David" panose="020E0502060401010101" pitchFamily="34" charset="-79"/>
            </a:endParaRPr>
          </a:p>
          <a:p>
            <a:pPr marL="571500" indent="-571500" eaLnBrk="1" fontAlgn="base" hangingPunct="1">
              <a:spcBef>
                <a:spcPct val="0"/>
              </a:spcBef>
              <a:spcAft>
                <a:spcPct val="0"/>
              </a:spcAft>
              <a:buFont typeface="Arial" panose="020B0604020202020204" pitchFamily="34" charset="0"/>
              <a:buChar char="•"/>
            </a:pPr>
            <a:endParaRPr lang="en-US" altLang="en-US" sz="2400" b="1" dirty="0">
              <a:solidFill>
                <a:srgbClr val="C5E1FE">
                  <a:lumMod val="25000"/>
                </a:srgbClr>
              </a:solidFill>
              <a:latin typeface="Verdana"/>
              <a:cs typeface="David" panose="020E0502060401010101" pitchFamily="34" charset="-79"/>
            </a:endParaRPr>
          </a:p>
        </p:txBody>
      </p:sp>
      <p:sp>
        <p:nvSpPr>
          <p:cNvPr id="15" name="Text Box 5"/>
          <p:cNvSpPr txBox="1">
            <a:spLocks noChangeArrowheads="1"/>
          </p:cNvSpPr>
          <p:nvPr/>
        </p:nvSpPr>
        <p:spPr bwMode="auto">
          <a:xfrm>
            <a:off x="930277" y="868363"/>
            <a:ext cx="76231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smtClean="0">
                <a:solidFill>
                  <a:prstClr val="black">
                    <a:lumMod val="95000"/>
                    <a:lumOff val="5000"/>
                  </a:prstClr>
                </a:solidFill>
                <a:latin typeface="Univers ExtraBlack" pitchFamily="34" charset="0"/>
              </a:rPr>
              <a:t>Identifying Life Threatening Emergencies</a:t>
            </a:r>
            <a:endParaRPr lang="en-US" altLang="en-US" sz="3200" dirty="0">
              <a:solidFill>
                <a:prstClr val="black">
                  <a:lumMod val="95000"/>
                  <a:lumOff val="5000"/>
                </a:prstClr>
              </a:solidFill>
              <a:latin typeface="Univers ExtraBlack" pitchFamily="34" charset="0"/>
            </a:endParaRPr>
          </a:p>
        </p:txBody>
      </p:sp>
    </p:spTree>
    <p:extLst>
      <p:ext uri="{BB962C8B-B14F-4D97-AF65-F5344CB8AC3E}">
        <p14:creationId xmlns:p14="http://schemas.microsoft.com/office/powerpoint/2010/main" val="122244998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930277" y="868363"/>
            <a:ext cx="76231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smtClean="0">
                <a:solidFill>
                  <a:prstClr val="black">
                    <a:lumMod val="95000"/>
                    <a:lumOff val="5000"/>
                  </a:prstClr>
                </a:solidFill>
                <a:latin typeface="Univers ExtraBlack" pitchFamily="34" charset="0"/>
              </a:rPr>
              <a:t>Identifying Life Threatening Emergencies</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28601" y="2133600"/>
            <a:ext cx="7848599" cy="4154984"/>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eaLnBrk="1" fontAlgn="base" hangingPunct="1">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Examples of life threatening emergencies include, but are not limited to:</a:t>
            </a:r>
            <a:endParaRPr lang="en-US" altLang="en-US" sz="2400" b="1" dirty="0">
              <a:solidFill>
                <a:srgbClr val="C5E1FE">
                  <a:lumMod val="25000"/>
                </a:srgbClr>
              </a:solidFill>
              <a:latin typeface="Verdana"/>
              <a:cs typeface="David" panose="020E0502060401010101" pitchFamily="34" charset="-79"/>
            </a:endParaRP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Unconsciousness</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Persistent chest pain or discomfort</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Not breathing or trouble breathing</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Severe bleeding</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Severe, persistent abdominal pain</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Stroke symptoms</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Serious head injury</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Shock</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Some seizures</a:t>
            </a:r>
          </a:p>
        </p:txBody>
      </p:sp>
    </p:spTree>
    <p:extLst>
      <p:ext uri="{BB962C8B-B14F-4D97-AF65-F5344CB8AC3E}">
        <p14:creationId xmlns:p14="http://schemas.microsoft.com/office/powerpoint/2010/main" val="74012325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930277" y="868363"/>
            <a:ext cx="76231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smtClean="0">
                <a:solidFill>
                  <a:prstClr val="black">
                    <a:lumMod val="95000"/>
                    <a:lumOff val="5000"/>
                  </a:prstClr>
                </a:solidFill>
                <a:latin typeface="Univers ExtraBlack" pitchFamily="34" charset="0"/>
              </a:rPr>
              <a:t>Identifying Life Threatening Emergencies</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28601" y="2133600"/>
            <a:ext cx="7543799" cy="3416320"/>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eaLnBrk="1" fontAlgn="base" hangingPunct="1">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Seizures that may be life threatening:</a:t>
            </a:r>
            <a:endParaRPr lang="en-US" altLang="en-US" sz="2400" b="1" dirty="0">
              <a:solidFill>
                <a:srgbClr val="C5E1FE">
                  <a:lumMod val="25000"/>
                </a:srgbClr>
              </a:solidFill>
              <a:latin typeface="Verdana"/>
              <a:cs typeface="David" panose="020E0502060401010101" pitchFamily="34" charset="-79"/>
            </a:endParaRP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First time seizure</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Lasting longer than 5 minutes</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Back-to-back (3 or more in a row)</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Result in serious injury</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Person is not breathing once seizure stops</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Occur in someone who is pregnant</a:t>
            </a:r>
          </a:p>
          <a:p>
            <a:pPr marL="1085850" lvl="1" indent="-342900" eaLnBrk="1" fontAlgn="base" hangingPunct="1">
              <a:spcBef>
                <a:spcPct val="0"/>
              </a:spcBef>
              <a:spcAft>
                <a:spcPct val="0"/>
              </a:spcAft>
              <a:buFont typeface="Courier New" panose="02070309020205020404" pitchFamily="49" charset="0"/>
              <a:buChar char="o"/>
            </a:pPr>
            <a:r>
              <a:rPr lang="en-US" altLang="en-US" sz="2400" b="1" dirty="0" smtClean="0">
                <a:solidFill>
                  <a:srgbClr val="C5E1FE">
                    <a:lumMod val="25000"/>
                  </a:srgbClr>
                </a:solidFill>
                <a:latin typeface="Verdana"/>
                <a:cs typeface="David" panose="020E0502060401010101" pitchFamily="34" charset="-79"/>
              </a:rPr>
              <a:t>Occur in someone who has diabetes</a:t>
            </a:r>
          </a:p>
        </p:txBody>
      </p:sp>
    </p:spTree>
    <p:extLst>
      <p:ext uri="{BB962C8B-B14F-4D97-AF65-F5344CB8AC3E}">
        <p14:creationId xmlns:p14="http://schemas.microsoft.com/office/powerpoint/2010/main" val="252396367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a:spLocks noChangeArrowheads="1"/>
          </p:cNvSpPr>
          <p:nvPr/>
        </p:nvSpPr>
        <p:spPr bwMode="auto">
          <a:xfrm>
            <a:off x="0" y="0"/>
            <a:ext cx="7315200" cy="6858000"/>
          </a:xfrm>
          <a:prstGeom prst="rect">
            <a:avLst/>
          </a:prstGeom>
          <a:gradFill rotWithShape="1">
            <a:gsLst>
              <a:gs pos="0">
                <a:srgbClr val="CCE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3" name="Group 2"/>
          <p:cNvGrpSpPr/>
          <p:nvPr/>
        </p:nvGrpSpPr>
        <p:grpSpPr>
          <a:xfrm>
            <a:off x="228601" y="0"/>
            <a:ext cx="8915400" cy="6858000"/>
            <a:chOff x="228601" y="0"/>
            <a:chExt cx="8915400" cy="6858000"/>
          </a:xfrm>
        </p:grpSpPr>
        <p:sp>
          <p:nvSpPr>
            <p:cNvPr id="2051" name="Rectangle 22"/>
            <p:cNvSpPr>
              <a:spLocks noChangeArrowheads="1"/>
            </p:cNvSpPr>
            <p:nvPr/>
          </p:nvSpPr>
          <p:spPr bwMode="auto">
            <a:xfrm>
              <a:off x="7315200" y="0"/>
              <a:ext cx="1828800" cy="6858000"/>
            </a:xfrm>
            <a:prstGeom prst="rect">
              <a:avLst/>
            </a:prstGeom>
            <a:gradFill flip="none" rotWithShape="1">
              <a:gsLst>
                <a:gs pos="0">
                  <a:schemeClr val="accent5">
                    <a:lumMod val="40000"/>
                    <a:lumOff val="60000"/>
                  </a:schemeClr>
                </a:gs>
                <a:gs pos="39999">
                  <a:schemeClr val="accent5">
                    <a:lumMod val="40000"/>
                    <a:lumOff val="60000"/>
                  </a:schemeClr>
                </a:gs>
                <a:gs pos="70000">
                  <a:schemeClr val="accent5">
                    <a:lumMod val="20000"/>
                    <a:lumOff val="80000"/>
                  </a:schemeClr>
                </a:gs>
                <a:gs pos="100000">
                  <a:schemeClr val="accent4">
                    <a:lumMod val="0"/>
                    <a:lumOff val="100000"/>
                  </a:schemeClr>
                </a:gs>
              </a:gsLst>
              <a:lin ang="10800000" scaled="0"/>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3" name="Group 23"/>
            <p:cNvGrpSpPr>
              <a:grpSpLocks/>
            </p:cNvGrpSpPr>
            <p:nvPr/>
          </p:nvGrpSpPr>
          <p:grpSpPr bwMode="auto">
            <a:xfrm>
              <a:off x="228601" y="30163"/>
              <a:ext cx="8915400" cy="1752600"/>
              <a:chOff x="144" y="0"/>
              <a:chExt cx="5616" cy="1104"/>
            </a:xfrm>
          </p:grpSpPr>
          <p:sp>
            <p:nvSpPr>
              <p:cNvPr id="2056" name="Rectangle 18"/>
              <p:cNvSpPr>
                <a:spLocks noChangeArrowheads="1"/>
              </p:cNvSpPr>
              <p:nvPr/>
            </p:nvSpPr>
            <p:spPr bwMode="auto">
              <a:xfrm>
                <a:off x="432" y="528"/>
                <a:ext cx="5136" cy="432"/>
              </a:xfrm>
              <a:prstGeom prst="rect">
                <a:avLst/>
              </a:prstGeom>
              <a:solidFill>
                <a:schemeClr val="accent4">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nvGrpSpPr>
              <p:cNvPr id="2057" name="Group 9"/>
              <p:cNvGrpSpPr>
                <a:grpSpLocks/>
              </p:cNvGrpSpPr>
              <p:nvPr/>
            </p:nvGrpSpPr>
            <p:grpSpPr bwMode="auto">
              <a:xfrm>
                <a:off x="325" y="106"/>
                <a:ext cx="443" cy="465"/>
                <a:chOff x="720" y="336"/>
                <a:chExt cx="624" cy="432"/>
              </a:xfrm>
            </p:grpSpPr>
            <p:sp>
              <p:nvSpPr>
                <p:cNvPr id="2061" name="Rectangle 10"/>
                <p:cNvSpPr>
                  <a:spLocks noChangeArrowheads="1"/>
                </p:cNvSpPr>
                <p:nvPr/>
              </p:nvSpPr>
              <p:spPr bwMode="auto">
                <a:xfrm>
                  <a:off x="720" y="336"/>
                  <a:ext cx="384" cy="432"/>
                </a:xfrm>
                <a:prstGeom prst="rect">
                  <a:avLst/>
                </a:prstGeom>
                <a:solidFill>
                  <a:schemeClr val="accent2">
                    <a:alpha val="9882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2" name="Rectangle 11"/>
                <p:cNvSpPr>
                  <a:spLocks noChangeArrowheads="1"/>
                </p:cNvSpPr>
                <p:nvPr/>
              </p:nvSpPr>
              <p:spPr bwMode="auto">
                <a:xfrm>
                  <a:off x="1056" y="336"/>
                  <a:ext cx="288"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grpSp>
          <p:sp>
            <p:nvSpPr>
              <p:cNvPr id="2058" name="Rectangle 15"/>
              <p:cNvSpPr>
                <a:spLocks noChangeArrowheads="1"/>
              </p:cNvSpPr>
              <p:nvPr/>
            </p:nvSpPr>
            <p:spPr bwMode="auto">
              <a:xfrm>
                <a:off x="144" y="448"/>
                <a:ext cx="349" cy="656"/>
              </a:xfrm>
              <a:prstGeom prst="rect">
                <a:avLst/>
              </a:prstGeom>
              <a:gradFill rotWithShape="0">
                <a:gsLst>
                  <a:gs pos="0">
                    <a:schemeClr val="bg1"/>
                  </a:gs>
                  <a:gs pos="100000">
                    <a:srgbClr val="FF00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59" name="Rectangle 16"/>
              <p:cNvSpPr>
                <a:spLocks noChangeArrowheads="1"/>
              </p:cNvSpPr>
              <p:nvPr/>
            </p:nvSpPr>
            <p:spPr bwMode="auto">
              <a:xfrm>
                <a:off x="539" y="0"/>
                <a:ext cx="47" cy="1032"/>
              </a:xfrm>
              <a:prstGeom prst="rect">
                <a:avLst/>
              </a:prstGeom>
              <a:solidFill>
                <a:srgbClr val="B2B2B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a:solidFill>
                    <a:prstClr val="white"/>
                  </a:solidFill>
                </a:endParaRPr>
              </a:p>
            </p:txBody>
          </p:sp>
          <p:sp>
            <p:nvSpPr>
              <p:cNvPr id="2060" name="Rectangle 17"/>
              <p:cNvSpPr>
                <a:spLocks noChangeArrowheads="1"/>
              </p:cNvSpPr>
              <p:nvPr/>
            </p:nvSpPr>
            <p:spPr bwMode="auto">
              <a:xfrm flipV="1">
                <a:off x="341" y="905"/>
                <a:ext cx="5419" cy="5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en-US" altLang="en-US">
                  <a:solidFill>
                    <a:prstClr val="white"/>
                  </a:solidFill>
                </a:endParaRPr>
              </a:p>
            </p:txBody>
          </p:sp>
        </p:grpSp>
      </p:grpSp>
      <p:sp>
        <p:nvSpPr>
          <p:cNvPr id="2" name="Text Box 5"/>
          <p:cNvSpPr txBox="1">
            <a:spLocks noChangeArrowheads="1"/>
          </p:cNvSpPr>
          <p:nvPr/>
        </p:nvSpPr>
        <p:spPr bwMode="auto">
          <a:xfrm>
            <a:off x="930277" y="868363"/>
            <a:ext cx="76231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r>
              <a:rPr lang="en-US" altLang="en-US" sz="3200" dirty="0" smtClean="0">
                <a:solidFill>
                  <a:prstClr val="black">
                    <a:lumMod val="95000"/>
                    <a:lumOff val="5000"/>
                  </a:prstClr>
                </a:solidFill>
                <a:latin typeface="Univers ExtraBlack" pitchFamily="34" charset="0"/>
              </a:rPr>
              <a:t>Identifying Life Threatening Emergencies</a:t>
            </a:r>
            <a:endParaRPr lang="en-US" altLang="en-US" sz="3200" dirty="0">
              <a:solidFill>
                <a:prstClr val="black">
                  <a:lumMod val="95000"/>
                  <a:lumOff val="5000"/>
                </a:prstClr>
              </a:solidFill>
              <a:latin typeface="Univers ExtraBlack" pitchFamily="34" charset="0"/>
            </a:endParaRPr>
          </a:p>
        </p:txBody>
      </p:sp>
      <p:sp>
        <p:nvSpPr>
          <p:cNvPr id="2054" name="Text Box 6"/>
          <p:cNvSpPr txBox="1">
            <a:spLocks noChangeArrowheads="1"/>
          </p:cNvSpPr>
          <p:nvPr/>
        </p:nvSpPr>
        <p:spPr bwMode="auto">
          <a:xfrm>
            <a:off x="228601" y="2133600"/>
            <a:ext cx="7543799" cy="4524315"/>
          </a:xfrm>
          <a:prstGeom prst="rect">
            <a:avLst/>
          </a:prstGeom>
          <a:solidFill>
            <a:schemeClr val="bg2">
              <a:lumMod val="20000"/>
              <a:lumOff val="80000"/>
            </a:schemeClr>
          </a:solidFill>
          <a:ln>
            <a:noFill/>
          </a:ln>
          <a:effec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eaLnBrk="1" fontAlgn="base" hangingPunct="1">
              <a:spcBef>
                <a:spcPct val="0"/>
              </a:spcBef>
              <a:spcAft>
                <a:spcPct val="0"/>
              </a:spcAft>
              <a:buFont typeface="Arial" panose="020B0604020202020204" pitchFamily="34" charset="0"/>
              <a:buChar char="•"/>
            </a:pPr>
            <a:r>
              <a:rPr lang="en-US" altLang="en-US" sz="2400" b="1" dirty="0" smtClean="0">
                <a:solidFill>
                  <a:srgbClr val="C5E1FE">
                    <a:lumMod val="25000"/>
                  </a:srgbClr>
                </a:solidFill>
                <a:latin typeface="Verdana"/>
                <a:cs typeface="David" panose="020E0502060401010101" pitchFamily="34" charset="-79"/>
              </a:rPr>
              <a:t>Some questions to determine if 9-1-1 should be called:</a:t>
            </a:r>
          </a:p>
          <a:p>
            <a:pPr marL="1085850" lvl="1" indent="-342900" eaLnBrk="1" fontAlgn="base" hangingPunct="1">
              <a:spcBef>
                <a:spcPct val="0"/>
              </a:spcBef>
              <a:spcAft>
                <a:spcPct val="0"/>
              </a:spcAft>
              <a:buFont typeface="Wingdings" panose="05000000000000000000" pitchFamily="2" charset="2"/>
              <a:buChar char="ü"/>
            </a:pPr>
            <a:r>
              <a:rPr lang="en-US" altLang="en-US" sz="2400" b="1" dirty="0" smtClean="0">
                <a:solidFill>
                  <a:srgbClr val="C5E1FE">
                    <a:lumMod val="25000"/>
                  </a:srgbClr>
                </a:solidFill>
                <a:latin typeface="Verdana"/>
                <a:cs typeface="David" panose="020E0502060401010101" pitchFamily="34" charset="-79"/>
              </a:rPr>
              <a:t>Could this condition be potentially fatal?</a:t>
            </a:r>
          </a:p>
          <a:p>
            <a:pPr marL="1085850" lvl="1" indent="-342900" eaLnBrk="1" fontAlgn="base" hangingPunct="1">
              <a:spcBef>
                <a:spcPct val="0"/>
              </a:spcBef>
              <a:spcAft>
                <a:spcPct val="0"/>
              </a:spcAft>
              <a:buFont typeface="Wingdings" panose="05000000000000000000" pitchFamily="2" charset="2"/>
              <a:buChar char="ü"/>
            </a:pPr>
            <a:r>
              <a:rPr lang="en-US" altLang="en-US" sz="2400" b="1" dirty="0" smtClean="0">
                <a:solidFill>
                  <a:srgbClr val="C5E1FE">
                    <a:lumMod val="25000"/>
                  </a:srgbClr>
                </a:solidFill>
                <a:latin typeface="Verdana"/>
                <a:cs typeface="David" panose="020E0502060401010101" pitchFamily="34" charset="-79"/>
              </a:rPr>
              <a:t>Could the condition get worse and become life threatening if </a:t>
            </a:r>
            <a:r>
              <a:rPr lang="en-US" altLang="en-US" sz="2400" b="1" u="sng" dirty="0" smtClean="0">
                <a:solidFill>
                  <a:srgbClr val="C5E1FE">
                    <a:lumMod val="25000"/>
                  </a:srgbClr>
                </a:solidFill>
                <a:latin typeface="Verdana"/>
                <a:cs typeface="David" panose="020E0502060401010101" pitchFamily="34" charset="-79"/>
              </a:rPr>
              <a:t>you</a:t>
            </a:r>
            <a:r>
              <a:rPr lang="en-US" altLang="en-US" sz="2400" b="1" dirty="0" smtClean="0">
                <a:solidFill>
                  <a:srgbClr val="C5E1FE">
                    <a:lumMod val="25000"/>
                  </a:srgbClr>
                </a:solidFill>
                <a:latin typeface="Verdana"/>
                <a:cs typeface="David" panose="020E0502060401010101" pitchFamily="34" charset="-79"/>
              </a:rPr>
              <a:t> drove the person </a:t>
            </a:r>
            <a:r>
              <a:rPr lang="en-US" altLang="en-US" sz="2400" b="1" dirty="0" smtClean="0">
                <a:solidFill>
                  <a:srgbClr val="C5E1FE">
                    <a:lumMod val="25000"/>
                  </a:srgbClr>
                </a:solidFill>
                <a:latin typeface="Verdana"/>
                <a:cs typeface="David" panose="020E0502060401010101" pitchFamily="34" charset="-79"/>
              </a:rPr>
              <a:t>to </a:t>
            </a:r>
            <a:r>
              <a:rPr lang="en-US" altLang="en-US" sz="2400" b="1" dirty="0" smtClean="0">
                <a:solidFill>
                  <a:srgbClr val="C5E1FE">
                    <a:lumMod val="25000"/>
                  </a:srgbClr>
                </a:solidFill>
                <a:latin typeface="Verdana"/>
                <a:cs typeface="David" panose="020E0502060401010101" pitchFamily="34" charset="-79"/>
              </a:rPr>
              <a:t>the hospital?</a:t>
            </a:r>
          </a:p>
          <a:p>
            <a:pPr marL="1085850" lvl="1" indent="-342900" eaLnBrk="1" fontAlgn="base" hangingPunct="1">
              <a:spcBef>
                <a:spcPct val="0"/>
              </a:spcBef>
              <a:spcAft>
                <a:spcPct val="0"/>
              </a:spcAft>
              <a:buFont typeface="Wingdings" panose="05000000000000000000" pitchFamily="2" charset="2"/>
              <a:buChar char="ü"/>
            </a:pPr>
            <a:r>
              <a:rPr lang="en-US" altLang="en-US" sz="2400" b="1" dirty="0" smtClean="0">
                <a:solidFill>
                  <a:srgbClr val="C5E1FE">
                    <a:lumMod val="25000"/>
                  </a:srgbClr>
                </a:solidFill>
                <a:latin typeface="Verdana"/>
                <a:cs typeface="David" panose="020E0502060401010101" pitchFamily="34" charset="-79"/>
              </a:rPr>
              <a:t>Could moving the person </a:t>
            </a:r>
            <a:r>
              <a:rPr lang="en-US" altLang="en-US" sz="2400" b="1" dirty="0" smtClean="0">
                <a:solidFill>
                  <a:srgbClr val="C5E1FE">
                    <a:lumMod val="25000"/>
                  </a:srgbClr>
                </a:solidFill>
                <a:latin typeface="Verdana"/>
                <a:cs typeface="David" panose="020E0502060401010101" pitchFamily="34" charset="-79"/>
              </a:rPr>
              <a:t>on your own cause </a:t>
            </a:r>
            <a:r>
              <a:rPr lang="en-US" altLang="en-US" sz="2400" b="1" dirty="0" smtClean="0">
                <a:solidFill>
                  <a:srgbClr val="C5E1FE">
                    <a:lumMod val="25000"/>
                  </a:srgbClr>
                </a:solidFill>
                <a:latin typeface="Verdana"/>
                <a:cs typeface="David" panose="020E0502060401010101" pitchFamily="34" charset="-79"/>
              </a:rPr>
              <a:t>further injury?</a:t>
            </a:r>
          </a:p>
          <a:p>
            <a:pPr marL="1085850" lvl="1" indent="-342900" eaLnBrk="1" fontAlgn="base" hangingPunct="1">
              <a:spcBef>
                <a:spcPct val="0"/>
              </a:spcBef>
              <a:spcAft>
                <a:spcPct val="0"/>
              </a:spcAft>
              <a:buFont typeface="Wingdings" panose="05000000000000000000" pitchFamily="2" charset="2"/>
              <a:buChar char="ü"/>
            </a:pPr>
            <a:r>
              <a:rPr lang="en-US" altLang="en-US" sz="2400" b="1" dirty="0" smtClean="0">
                <a:solidFill>
                  <a:srgbClr val="C5E1FE">
                    <a:lumMod val="25000"/>
                  </a:srgbClr>
                </a:solidFill>
                <a:latin typeface="Verdana"/>
                <a:cs typeface="David" panose="020E0502060401010101" pitchFamily="34" charset="-79"/>
              </a:rPr>
              <a:t>Does the person require the skills/equipment of emergency medical personnel?  </a:t>
            </a:r>
          </a:p>
        </p:txBody>
      </p:sp>
    </p:spTree>
    <p:extLst>
      <p:ext uri="{BB962C8B-B14F-4D97-AF65-F5344CB8AC3E}">
        <p14:creationId xmlns:p14="http://schemas.microsoft.com/office/powerpoint/2010/main" val="319576328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2644</Words>
  <Application>Microsoft Office PowerPoint</Application>
  <PresentationFormat>On-screen Show (4:3)</PresentationFormat>
  <Paragraphs>329</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Winter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NJ Department of Human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39</cp:revision>
  <cp:lastPrinted>2013-12-17T18:32:02Z</cp:lastPrinted>
  <dcterms:created xsi:type="dcterms:W3CDTF">2013-12-13T15:47:23Z</dcterms:created>
  <dcterms:modified xsi:type="dcterms:W3CDTF">2015-06-29T14:10:41Z</dcterms:modified>
</cp:coreProperties>
</file>